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0"/>
  </p:notesMasterIdLst>
  <p:handoutMasterIdLst>
    <p:handoutMasterId r:id="rId31"/>
  </p:handoutMasterIdLst>
  <p:sldIdLst>
    <p:sldId id="310" r:id="rId2"/>
    <p:sldId id="338" r:id="rId3"/>
    <p:sldId id="339" r:id="rId4"/>
    <p:sldId id="325" r:id="rId5"/>
    <p:sldId id="311" r:id="rId6"/>
    <p:sldId id="314" r:id="rId7"/>
    <p:sldId id="327" r:id="rId8"/>
    <p:sldId id="315" r:id="rId9"/>
    <p:sldId id="316" r:id="rId10"/>
    <p:sldId id="312" r:id="rId11"/>
    <p:sldId id="331" r:id="rId12"/>
    <p:sldId id="332" r:id="rId13"/>
    <p:sldId id="317" r:id="rId14"/>
    <p:sldId id="318" r:id="rId15"/>
    <p:sldId id="329" r:id="rId16"/>
    <p:sldId id="330" r:id="rId17"/>
    <p:sldId id="319" r:id="rId18"/>
    <p:sldId id="323" r:id="rId19"/>
    <p:sldId id="320" r:id="rId20"/>
    <p:sldId id="324" r:id="rId21"/>
    <p:sldId id="321" r:id="rId22"/>
    <p:sldId id="328" r:id="rId23"/>
    <p:sldId id="334" r:id="rId24"/>
    <p:sldId id="335" r:id="rId25"/>
    <p:sldId id="336" r:id="rId26"/>
    <p:sldId id="337" r:id="rId27"/>
    <p:sldId id="333" r:id="rId28"/>
    <p:sldId id="288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8"/>
  <c:chart>
    <c:title>
      <c:tx>
        <c:rich>
          <a:bodyPr/>
          <a:lstStyle/>
          <a:p>
            <a:pPr>
              <a:defRPr/>
            </a:pPr>
            <a:r>
              <a:rPr lang="pl-PL"/>
              <a:t>Budżet KFS w latach 2014 - 2020</a:t>
            </a:r>
          </a:p>
          <a:p>
            <a:pPr>
              <a:defRPr/>
            </a:pP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Arkusz1!$C$19</c:f>
              <c:strCache>
                <c:ptCount val="1"/>
                <c:pt idx="0">
                  <c:v>Wysokość dofinansowania</c:v>
                </c:pt>
              </c:strCache>
            </c:strRef>
          </c:tx>
          <c:spPr>
            <a:solidFill>
              <a:schemeClr val="accent5"/>
            </a:solidFill>
            <a:ln w="25400" cap="rnd" cmpd="sng" algn="ctr">
              <a:solidFill>
                <a:schemeClr val="lt1"/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Arkusz1!$D$16:$J$18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strCache>
            </c:strRef>
          </c:cat>
          <c:val>
            <c:numRef>
              <c:f>Arkusz1!$D$19:$J$19</c:f>
              <c:numCache>
                <c:formatCode>#,##0.00\ "zł"</c:formatCode>
                <c:ptCount val="7"/>
                <c:pt idx="0">
                  <c:v>75500</c:v>
                </c:pt>
                <c:pt idx="1">
                  <c:v>383900</c:v>
                </c:pt>
                <c:pt idx="2">
                  <c:v>363100</c:v>
                </c:pt>
                <c:pt idx="3">
                  <c:v>448400</c:v>
                </c:pt>
                <c:pt idx="4">
                  <c:v>340300</c:v>
                </c:pt>
                <c:pt idx="5">
                  <c:v>574848.51</c:v>
                </c:pt>
                <c:pt idx="6">
                  <c:v>500000</c:v>
                </c:pt>
              </c:numCache>
            </c:numRef>
          </c:val>
        </c:ser>
        <c:axId val="103498880"/>
        <c:axId val="103500416"/>
      </c:barChart>
      <c:catAx>
        <c:axId val="103498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3500416"/>
        <c:crosses val="autoZero"/>
        <c:auto val="1"/>
        <c:lblAlgn val="ctr"/>
        <c:lblOffset val="100"/>
      </c:catAx>
      <c:valAx>
        <c:axId val="103500416"/>
        <c:scaling>
          <c:orientation val="minMax"/>
        </c:scaling>
        <c:delete val="1"/>
        <c:axPos val="l"/>
        <c:numFmt formatCode="#,##0.00\ &quot;zł&quot;" sourceLinked="1"/>
        <c:tickLblPos val="none"/>
        <c:crossAx val="103498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Arkusz1!$C$21</c:f>
              <c:strCache>
                <c:ptCount val="1"/>
                <c:pt idx="0">
                  <c:v>Liczba osób objętych kształeniem ze środków KFS</c:v>
                </c:pt>
              </c:strCache>
            </c:strRef>
          </c:tx>
          <c:spPr>
            <a:solidFill>
              <a:schemeClr val="accent5"/>
            </a:solidFill>
            <a:ln w="25400" cap="rnd" cmpd="sng" algn="ctr">
              <a:solidFill>
                <a:schemeClr val="lt1"/>
              </a:solidFill>
              <a:prstDash val="solid"/>
            </a:ln>
            <a:effectLst/>
          </c:spPr>
          <c:dLbls>
            <c:showVal val="1"/>
          </c:dLbls>
          <c:cat>
            <c:strRef>
              <c:f>Arkusz1!$D$16:$I$18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Arkusz1!$D$21:$I$21</c:f>
              <c:numCache>
                <c:formatCode>General</c:formatCode>
                <c:ptCount val="6"/>
                <c:pt idx="0">
                  <c:v>11</c:v>
                </c:pt>
                <c:pt idx="1">
                  <c:v>285</c:v>
                </c:pt>
                <c:pt idx="2">
                  <c:v>295</c:v>
                </c:pt>
                <c:pt idx="3">
                  <c:v>284</c:v>
                </c:pt>
                <c:pt idx="4">
                  <c:v>219</c:v>
                </c:pt>
                <c:pt idx="5">
                  <c:v>443</c:v>
                </c:pt>
              </c:numCache>
            </c:numRef>
          </c:val>
        </c:ser>
        <c:ser>
          <c:idx val="1"/>
          <c:order val="1"/>
          <c:tx>
            <c:strRef>
              <c:f>Arkusz1!$C$20</c:f>
              <c:strCache>
                <c:ptCount val="1"/>
                <c:pt idx="0">
                  <c:v>Liczba zawartych umów z pracodawcami</c:v>
                </c:pt>
              </c:strCache>
            </c:strRef>
          </c:tx>
          <c:dLbls>
            <c:showVal val="1"/>
          </c:dLbls>
          <c:cat>
            <c:strRef>
              <c:f>Arkusz1!$D$16:$I$18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Arkusz1!$D$20:$I$20</c:f>
              <c:numCache>
                <c:formatCode>General</c:formatCode>
                <c:ptCount val="6"/>
                <c:pt idx="0">
                  <c:v>2</c:v>
                </c:pt>
                <c:pt idx="1">
                  <c:v>36</c:v>
                </c:pt>
                <c:pt idx="2">
                  <c:v>53</c:v>
                </c:pt>
                <c:pt idx="3">
                  <c:v>50</c:v>
                </c:pt>
                <c:pt idx="4">
                  <c:v>67</c:v>
                </c:pt>
                <c:pt idx="5">
                  <c:v>64</c:v>
                </c:pt>
              </c:numCache>
            </c:numRef>
          </c:val>
        </c:ser>
        <c:axId val="104226816"/>
        <c:axId val="104228352"/>
      </c:barChart>
      <c:catAx>
        <c:axId val="104226816"/>
        <c:scaling>
          <c:orientation val="minMax"/>
        </c:scaling>
        <c:axPos val="b"/>
        <c:tickLblPos val="nextTo"/>
        <c:crossAx val="104228352"/>
        <c:crosses val="autoZero"/>
        <c:auto val="1"/>
        <c:lblAlgn val="ctr"/>
        <c:lblOffset val="100"/>
      </c:catAx>
      <c:valAx>
        <c:axId val="104228352"/>
        <c:scaling>
          <c:orientation val="minMax"/>
        </c:scaling>
        <c:axPos val="l"/>
        <c:numFmt formatCode="General" sourceLinked="1"/>
        <c:tickLblPos val="nextTo"/>
        <c:crossAx val="1042268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077742031466169"/>
          <c:y val="7.3196349769346192E-2"/>
          <c:w val="0.38242193825265558"/>
          <c:h val="0.20132253728585067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fld id="{FA4976CF-B9DA-4FE0-A561-B5F383F76CC9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fld id="{D1F3A51E-2674-4DBD-B153-2DE5971FA1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73087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84" cy="4975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069" y="1"/>
            <a:ext cx="2945984" cy="4975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fld id="{F76142FD-A680-4FE6-8A4F-E120BB2ECE16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4" tIns="46342" rIns="92684" bIns="4634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93" y="4776945"/>
            <a:ext cx="5437491" cy="3908264"/>
          </a:xfrm>
          <a:prstGeom prst="rect">
            <a:avLst/>
          </a:prstGeom>
        </p:spPr>
        <p:txBody>
          <a:bodyPr vert="horz" lIns="92684" tIns="46342" rIns="92684" bIns="46342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9106"/>
            <a:ext cx="2945984" cy="4975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069" y="9429106"/>
            <a:ext cx="2945984" cy="4975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fld id="{1BA21CEC-D2AF-4651-A794-D2B49FF51A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0058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6689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8393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52244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90127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93089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0501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25487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9325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9391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9974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7906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1023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5184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6130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3915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0992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13.02.2020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8888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arometrzawodow.pl/pl/polska/prognozy-dla-wojewodztw/2020/zachodniopomorskie.19......1..16..0.1.1.." TargetMode="External"/><Relationship Id="rId2" Type="http://schemas.openxmlformats.org/officeDocument/2006/relationships/hyperlink" Target="https://barometrzawodow.pl/pl/zachodniopomorskie/prognozy-dla-powiatow/2020/policki.19..371....1....0.1.1.371.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mart.wzp.pl/inteligentne-specjalizacje/wykaz-inteligentnych-specjalizacji-pomorza-zachodniego" TargetMode="External"/><Relationship Id="rId2" Type="http://schemas.openxmlformats.org/officeDocument/2006/relationships/hyperlink" Target="http://bip.rbip.wzp.pl/sites/bip.wzp.pl/files/articles/srwz2030size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zaps.ekonomiaspoleczna.gov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police.praca.gov.pl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1BDB1B1-2A0A-4B1B-AFE9-DA29CC8DC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640" y="1484784"/>
            <a:ext cx="5826719" cy="1296144"/>
          </a:xfrm>
        </p:spPr>
        <p:txBody>
          <a:bodyPr/>
          <a:lstStyle/>
          <a:p>
            <a:pPr algn="ctr"/>
            <a:r>
              <a:rPr lang="pl-PL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KRAJOWY FUNDUSZ SZKOLENIOWY</a:t>
            </a:r>
            <a:endParaRPr lang="pl-PL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5F5E5D19-AC4C-4599-9B2A-AF3E130B3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5826719" cy="2736304"/>
          </a:xfrm>
        </p:spPr>
        <p:txBody>
          <a:bodyPr>
            <a:normAutofit fontScale="92500" lnSpcReduction="10000"/>
          </a:bodyPr>
          <a:lstStyle/>
          <a:p>
            <a:r>
              <a:rPr lang="pl-PL" sz="1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 Wieczorkowski</a:t>
            </a:r>
          </a:p>
          <a:p>
            <a:r>
              <a:rPr lang="pl-PL" sz="1500" dirty="0" smtClean="0">
                <a:solidFill>
                  <a:schemeClr val="tx1"/>
                </a:solidFill>
              </a:rPr>
              <a:t>Zastępca Dyrektora </a:t>
            </a:r>
          </a:p>
          <a:p>
            <a:r>
              <a:rPr lang="pl-PL" sz="1500" dirty="0" smtClean="0">
                <a:solidFill>
                  <a:schemeClr val="tx1"/>
                </a:solidFill>
              </a:rPr>
              <a:t>Powiatowego Urzędu Pracy w Policach</a:t>
            </a:r>
          </a:p>
          <a:p>
            <a:endParaRPr lang="pl-PL" sz="15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Alicja </a:t>
            </a:r>
            <a:r>
              <a:rPr lang="pl-PL" sz="15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Kwaterkiewicz</a:t>
            </a:r>
            <a:endParaRPr lang="pl-PL" sz="1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500" dirty="0" smtClean="0">
                <a:solidFill>
                  <a:schemeClr val="tx1"/>
                </a:solidFill>
              </a:rPr>
              <a:t>Specjalista ds. Rozwoju Zawodowego</a:t>
            </a:r>
            <a:endParaRPr lang="pl-PL" sz="1500" dirty="0">
              <a:solidFill>
                <a:schemeClr val="tx1"/>
              </a:solidFill>
            </a:endParaRPr>
          </a:p>
          <a:p>
            <a:endParaRPr lang="pl-PL" sz="17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700" b="1" dirty="0" smtClean="0">
                <a:solidFill>
                  <a:schemeClr val="tx1"/>
                </a:solidFill>
              </a:rPr>
              <a:t>Police</a:t>
            </a:r>
            <a:r>
              <a:rPr lang="pl-PL" sz="1700" b="1" dirty="0">
                <a:solidFill>
                  <a:schemeClr val="tx1"/>
                </a:solidFill>
              </a:rPr>
              <a:t>, dn. </a:t>
            </a:r>
            <a:r>
              <a:rPr lang="pl-PL" sz="1700" b="1" dirty="0" smtClean="0">
                <a:solidFill>
                  <a:schemeClr val="tx1"/>
                </a:solidFill>
              </a:rPr>
              <a:t>12.02.2020 </a:t>
            </a:r>
            <a:r>
              <a:rPr lang="pl-PL" sz="1700" b="1" dirty="0">
                <a:solidFill>
                  <a:schemeClr val="tx1"/>
                </a:solidFill>
              </a:rPr>
              <a:t>r.</a:t>
            </a:r>
          </a:p>
          <a:p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93FBA5BD-1912-4DD8-89C3-E3C9B7AB73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60648"/>
            <a:ext cx="1584176" cy="780285"/>
          </a:xfrm>
          <a:prstGeom prst="rect">
            <a:avLst/>
          </a:prstGeom>
        </p:spPr>
      </p:pic>
      <p:pic>
        <p:nvPicPr>
          <p:cNvPr id="1026" name="Picture 2" descr="logo-KFS-pole ochronne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0"/>
            <a:ext cx="2073151" cy="88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981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Priorytety Ministra Rodziny, Pracy i Polityki Społecznej w 2020 roku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3" y="1772816"/>
            <a:ext cx="6417760" cy="432048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3) wsparcie zawodowego kształcenia ustawicznego w zidentyfikowanych w danym powiecie lub województwie zawodach deficytowych;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Wykaz zawodów deficytowych dla powiatu polickiego i województwa zachodniopomorskiego dostępny jest na stronie </a:t>
            </a:r>
            <a:r>
              <a:rPr lang="pl-PL" sz="2000" dirty="0" smtClean="0">
                <a:latin typeface="Arial" pitchFamily="34" charset="0"/>
                <a:cs typeface="Arial" pitchFamily="34" charset="0"/>
                <a:hlinkClick r:id="rId2"/>
              </a:rPr>
              <a:t>https://barometrzawodow.pl/pl/zachodniopomorskie/prognozy-dla-powiatow/2020/policki.19..371....1....0.1.1.371.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    oraz</a:t>
            </a:r>
          </a:p>
          <a:p>
            <a:pPr>
              <a:buNone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l-PL" sz="2000" dirty="0" smtClean="0">
                <a:hlinkClick r:id="rId3"/>
              </a:rPr>
              <a:t>https://barometrzawodow.pl/pl/polska/prognozy-dlawojewodztw/2020/zachodniopomorskie.19......1..16..0.1.1..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7346233" cy="438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8477773" cy="503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Priorytety Ministra Rodziny, Pracy i Polityki Społecznej w 2020 roku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412776"/>
            <a:ext cx="6482681" cy="48965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000" b="1" dirty="0" smtClean="0"/>
              <a:t>     4) wsparcie kształcenia ustawicznego w związku z rozwojem w firmach technologii i zastosowaniem wprowadzanych przez firmy narzędzi pracy;</a:t>
            </a:r>
            <a:r>
              <a:rPr lang="pl-PL" sz="2000" dirty="0" smtClean="0"/>
              <a:t> </a:t>
            </a:r>
            <a:r>
              <a:rPr lang="pl-PL" sz="2000" i="1" dirty="0" smtClean="0"/>
              <a:t>Wnioskodawca, powinien udowodnić, że </a:t>
            </a:r>
            <a:r>
              <a:rPr lang="pl-PL" sz="2000" i="1" u="sng" dirty="0" smtClean="0"/>
              <a:t>w ciągu jednego roku przed złożeniem wniosku bądź w ciągu trzech miesięcy po jego złożeniu </a:t>
            </a:r>
            <a:r>
              <a:rPr lang="pl-PL" sz="2000" i="1" dirty="0" smtClean="0"/>
              <a:t>zostały/zostaną zakupione nowe maszyny i narzędzia, bądź będą wdrożone nowe technologie i systemy, a pracownicy objęci kształceniem ustawicznym będą wykonywać nowe zadania związane z wprowadzonymi/ planowanymi do wprowadzenia zmianami. Jako dowód należy dołączyć do  wniosku wiarygodny dokumentu, np. kopia dokumentów zakupu, kopia umowy przedwstępnej, decyzja dyrektora/ zarządu o wprowadzeniu norm ISO, itp., oraz logiczne i wiarygodne uzasadnienie)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Priorytety Ministra Rodziny, Pracy i Polityki Społecznej w 2020 roku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 fontScale="92500" lnSpcReduction="20000"/>
          </a:bodyPr>
          <a:lstStyle/>
          <a:p>
            <a:r>
              <a:rPr lang="pl-PL" sz="2000" b="1" dirty="0" smtClean="0"/>
              <a:t>5) wsparcie kształcenia ustawicznego w obszarach/branżach kluczowych dla rozwoju powiatu/województwa wskazanych w dokumentach strategicznych/planach rozwoju:</a:t>
            </a:r>
          </a:p>
          <a:p>
            <a:r>
              <a:rPr lang="pl-PL" sz="2000" dirty="0" smtClean="0"/>
              <a:t>Strategii Rozwoju Województwa Zachodniopomorskiego do roku 2030 </a:t>
            </a:r>
          </a:p>
          <a:p>
            <a:r>
              <a:rPr lang="pl-PL" sz="2000" u="sng" dirty="0" smtClean="0">
                <a:hlinkClick r:id="rId2"/>
              </a:rPr>
              <a:t>http://bip.rbip.wzp.pl/sites/bip.wzp.pl/files/articles/srwz2030size0.pdf</a:t>
            </a:r>
            <a:r>
              <a:rPr lang="pl-PL" sz="2000" dirty="0" smtClean="0"/>
              <a:t>  </a:t>
            </a:r>
          </a:p>
          <a:p>
            <a:r>
              <a:rPr lang="pl-PL" sz="2000" dirty="0" smtClean="0"/>
              <a:t>oraz</a:t>
            </a:r>
          </a:p>
          <a:p>
            <a:r>
              <a:rPr lang="pl-PL" sz="2000" dirty="0" smtClean="0"/>
              <a:t>Regionalnej Strategia Rozwoju Inteligentnych Specjalizacji Województwa Zachodniopomorskiego 2020+</a:t>
            </a:r>
          </a:p>
          <a:p>
            <a:r>
              <a:rPr lang="pl-PL" sz="2000" u="sng" dirty="0" smtClean="0">
                <a:hlinkClick r:id="rId3"/>
              </a:rPr>
              <a:t>http://smart.wzp.pl/inteligentne-specjalizacje/wykaz-inteligentnych-specjalizacji-pomorza-zachodniego</a:t>
            </a:r>
            <a:endParaRPr lang="pl-PL" sz="2000" dirty="0" smtClean="0"/>
          </a:p>
          <a:p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7265223" cy="514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>
                <a:solidFill>
                  <a:schemeClr val="tx1"/>
                </a:solidFill>
              </a:rPr>
              <a:t>Produkty oparte na technologiach informacyjnych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pl-PL" sz="2000" b="1" dirty="0" smtClean="0"/>
              <a:t>Kierunki rozwoju specjalizacji</a:t>
            </a:r>
          </a:p>
          <a:p>
            <a:pPr fontAlgn="base"/>
            <a:r>
              <a:rPr lang="pl-PL" sz="2000" dirty="0" smtClean="0"/>
              <a:t>Budowa potencjału międzynarodowego.</a:t>
            </a:r>
          </a:p>
          <a:p>
            <a:pPr fontAlgn="base"/>
            <a:r>
              <a:rPr lang="pl-PL" sz="2000" dirty="0" smtClean="0"/>
              <a:t>Rozwój produktów i usług w chmurze.</a:t>
            </a:r>
          </a:p>
          <a:p>
            <a:pPr fontAlgn="base"/>
            <a:r>
              <a:rPr lang="pl-PL" sz="2000" dirty="0" smtClean="0"/>
              <a:t>Systemy i aplikacje związane z analityką Big Data.</a:t>
            </a:r>
          </a:p>
          <a:p>
            <a:pPr fontAlgn="base"/>
            <a:r>
              <a:rPr lang="pl-PL" sz="2000" dirty="0" err="1" smtClean="0"/>
              <a:t>IoT</a:t>
            </a:r>
            <a:r>
              <a:rPr lang="pl-PL" sz="2000" dirty="0" smtClean="0"/>
              <a:t> (Internet Rzeczy (Internet of </a:t>
            </a:r>
            <a:r>
              <a:rPr lang="pl-PL" sz="2000" dirty="0" err="1" smtClean="0"/>
              <a:t>things</a:t>
            </a:r>
            <a:r>
              <a:rPr lang="pl-PL" sz="2000" dirty="0" smtClean="0"/>
              <a:t>)).</a:t>
            </a:r>
          </a:p>
          <a:p>
            <a:pPr fontAlgn="base"/>
            <a:r>
              <a:rPr lang="pl-PL" sz="2000" dirty="0" smtClean="0"/>
              <a:t>Bezpieczeństwo </a:t>
            </a:r>
            <a:r>
              <a:rPr lang="pl-PL" sz="2000" dirty="0" err="1" smtClean="0"/>
              <a:t>IT</a:t>
            </a:r>
            <a:r>
              <a:rPr lang="pl-PL" sz="2000" dirty="0" smtClean="0"/>
              <a:t>.</a:t>
            </a:r>
          </a:p>
          <a:p>
            <a:pPr fontAlgn="base"/>
            <a:r>
              <a:rPr lang="pl-PL" sz="2000" dirty="0" smtClean="0"/>
              <a:t>Systemy i aplikacje dotyczące urządzeń mobilnych (tworzenie aplikacji typu </a:t>
            </a:r>
            <a:r>
              <a:rPr lang="pl-PL" sz="2000" dirty="0" err="1" smtClean="0"/>
              <a:t>multichannel</a:t>
            </a:r>
            <a:r>
              <a:rPr lang="pl-PL" sz="2000" dirty="0" smtClean="0"/>
              <a:t> (desktop + urządzenia mobilne + urządzenia związane z </a:t>
            </a:r>
            <a:r>
              <a:rPr lang="pl-PL" sz="2000" dirty="0" err="1" smtClean="0"/>
              <a:t>IoT</a:t>
            </a:r>
            <a:r>
              <a:rPr lang="pl-PL" sz="2000" dirty="0" smtClean="0"/>
              <a:t>); rozwiązania mobilne, których architektura opiera się platformach chmurowych; integracja wielu źródeł danych; rozwiązania związane z trendem </a:t>
            </a:r>
            <a:r>
              <a:rPr lang="pl-PL" sz="2000" dirty="0" err="1" smtClean="0"/>
              <a:t>BYOD</a:t>
            </a:r>
            <a:r>
              <a:rPr lang="pl-PL" sz="2000" dirty="0" smtClean="0"/>
              <a:t> (</a:t>
            </a:r>
            <a:r>
              <a:rPr lang="pl-PL" sz="2000" dirty="0" err="1" smtClean="0"/>
              <a:t>Bring</a:t>
            </a:r>
            <a:r>
              <a:rPr lang="pl-PL" sz="2000" dirty="0" smtClean="0"/>
              <a:t> </a:t>
            </a:r>
            <a:r>
              <a:rPr lang="pl-PL" sz="2000" dirty="0" err="1" smtClean="0"/>
              <a:t>Your</a:t>
            </a:r>
            <a:r>
              <a:rPr lang="pl-PL" sz="2000" dirty="0" smtClean="0"/>
              <a:t> </a:t>
            </a:r>
            <a:r>
              <a:rPr lang="pl-PL" sz="2000" dirty="0" err="1" smtClean="0"/>
              <a:t>Own</a:t>
            </a:r>
            <a:r>
              <a:rPr lang="pl-PL" sz="2000" dirty="0" smtClean="0"/>
              <a:t> </a:t>
            </a:r>
            <a:r>
              <a:rPr lang="pl-PL" sz="2000" dirty="0" err="1" smtClean="0"/>
              <a:t>Device</a:t>
            </a:r>
            <a:r>
              <a:rPr lang="pl-PL" sz="2000" dirty="0" smtClean="0"/>
              <a:t>, zagadnienia dotyczące testowania aplikacji mobilnych, projektowanie nakierowane na zaangażowanie użytkowników).</a:t>
            </a:r>
          </a:p>
          <a:p>
            <a:pPr fontAlgn="base"/>
            <a:r>
              <a:rPr lang="pl-PL" sz="2000" dirty="0" smtClean="0"/>
              <a:t>Nowe technologie w mediach </a:t>
            </a:r>
            <a:r>
              <a:rPr lang="pl-PL" sz="2000" dirty="0" err="1" smtClean="0"/>
              <a:t>społecznościowych</a:t>
            </a:r>
            <a:r>
              <a:rPr lang="pl-PL" sz="2000" dirty="0" smtClean="0"/>
              <a:t>.</a:t>
            </a:r>
          </a:p>
          <a:p>
            <a:pPr fontAlgn="base"/>
            <a:r>
              <a:rPr lang="pl-PL" sz="2000" dirty="0" err="1" smtClean="0"/>
              <a:t>CXIT</a:t>
            </a:r>
            <a:r>
              <a:rPr lang="pl-PL" sz="2000" dirty="0" smtClean="0"/>
              <a:t> (systemy wspomagające zarządzanie i optymalizację doświadczeń użytkowników/klientów).</a:t>
            </a:r>
          </a:p>
          <a:p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Priorytety Ministra Rodziny, Pracy i Polityki Społecznej w 2020 roku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6984775" cy="49685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6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6) wsparcie realizacji szkoleń dla instruktorów praktycznej nauki zawodu bądź osób mających zamiar podjęcia się tego zajęcia, opiekunów praktyk zawodowych i opiekunów stażu uczniowskiego oraz szkoleń branżowych dla nauczycieli kształcenia zawodowego;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W ramach tego priorytetu środki KFS będą mogły sfinansować obowiązkowe szkolenia branżowe nauczycieli teoretycznych przedmiotów zawodowych i nauczycieli praktycznej nauki zawodu zatrudnionych w publicznych szkołach prowadzących kształcenie zawodowe oraz w publicznych placówkach kształcenia ustawicznego i w publicznych centrach kształcenia zawodowego – prowadzonych zarówno przez jednostki samorządu terytorialnego jak również przez osoby fizyczne i osoby prawne niebędące jednostkami samorządu terytorialnego. 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/>
          <a:lstStyle/>
          <a:p>
            <a:pPr>
              <a:buNone/>
            </a:pPr>
            <a:r>
              <a:rPr lang="pl-PL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sz="2200" i="1" dirty="0" smtClean="0">
                <a:latin typeface="Arial" pitchFamily="34" charset="0"/>
                <a:cs typeface="Arial" pitchFamily="34" charset="0"/>
              </a:rPr>
              <a:t> Ponadto priorytet ten pozwala również na skorzystanie z dofinansowania do różnych form kształcenia ustawicznego osób, którym powierzono obowiązki instruktorów praktycznej nauki zawodu lub deklarujących chęć podjęcia się takiego zajęcia, opiekunów praktyk zawodowych i opiekunów stażu uczniowskiego. Grupę tę stanowią pracodawcy lub pracownicy podmiotów przyjmujących uczniów na staż uczniowski bądź osoby prowadzące indywidualne gospodarstwa rolne.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Autofit/>
          </a:bodyPr>
          <a:lstStyle/>
          <a:p>
            <a:r>
              <a:rPr lang="pl-PL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Priorytety Ministra Rodziny, Pracy i Polityki Społecznej w 2020 roku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6840760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/>
              <a:t>	</a:t>
            </a: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7) wsparcie kształcenia ustawicznego pracowników zatrudnionych w podmiotach posiadających status przedsiębiorstwa społecznego, wskazanych na liście przedsiębiorstw społecznych prowadzonej przez </a:t>
            </a:r>
            <a:r>
              <a:rPr lang="pl-PL" sz="1900" b="1" dirty="0" err="1" smtClean="0">
                <a:latin typeface="Arial" pitchFamily="34" charset="0"/>
                <a:cs typeface="Arial" pitchFamily="34" charset="0"/>
              </a:rPr>
              <a:t>MRPiPS</a:t>
            </a: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, członków lub pracowników spółdzielni socjalnych lub pracowników Zakładów Aktywności Zawodowej. </a:t>
            </a:r>
            <a:r>
              <a:rPr lang="pl-PL" sz="1900" i="1" dirty="0" smtClean="0">
                <a:latin typeface="Arial" pitchFamily="34" charset="0"/>
                <a:cs typeface="Arial" pitchFamily="34" charset="0"/>
              </a:rPr>
              <a:t>(Podmioty uprawnione do korzystania z środków w ramach tego priorytetu to: </a:t>
            </a:r>
            <a:r>
              <a:rPr lang="pl-PL" sz="1900" b="1" i="1" dirty="0" smtClean="0">
                <a:latin typeface="Arial" pitchFamily="34" charset="0"/>
                <a:cs typeface="Arial" pitchFamily="34" charset="0"/>
              </a:rPr>
              <a:t>Przedsiębiorstwa społeczne</a:t>
            </a:r>
            <a:r>
              <a:rPr lang="pl-PL" sz="1900" i="1" dirty="0" smtClean="0">
                <a:latin typeface="Arial" pitchFamily="34" charset="0"/>
                <a:cs typeface="Arial" pitchFamily="34" charset="0"/>
              </a:rPr>
              <a:t> wpisane na listę przedsiębiorstw społecznych prowadzoną w formie Bazy Przedsiębiorstw Społecznych przez </a:t>
            </a:r>
            <a:r>
              <a:rPr lang="pl-PL" sz="1900" i="1" dirty="0" err="1" smtClean="0">
                <a:latin typeface="Arial" pitchFamily="34" charset="0"/>
                <a:cs typeface="Arial" pitchFamily="34" charset="0"/>
              </a:rPr>
              <a:t>MRPiPS</a:t>
            </a:r>
            <a:r>
              <a:rPr lang="pl-PL" sz="1900" i="1" dirty="0" smtClean="0">
                <a:latin typeface="Arial" pitchFamily="34" charset="0"/>
                <a:cs typeface="Arial" pitchFamily="34" charset="0"/>
              </a:rPr>
              <a:t> dostępnej pod adresem </a:t>
            </a:r>
            <a:r>
              <a:rPr lang="pl-PL" sz="1900" i="1" dirty="0" smtClean="0">
                <a:latin typeface="Arial" pitchFamily="34" charset="0"/>
                <a:cs typeface="Arial" pitchFamily="34" charset="0"/>
                <a:hlinkClick r:id="rId2"/>
              </a:rPr>
              <a:t>http://www.bazaps.ekonomiaspoleczna.gov.pl/</a:t>
            </a:r>
            <a:r>
              <a:rPr lang="pl-PL" sz="1900" i="1" dirty="0" smtClean="0">
                <a:latin typeface="Arial" pitchFamily="34" charset="0"/>
                <a:cs typeface="Arial" pitchFamily="34" charset="0"/>
              </a:rPr>
              <a:t> ;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pPr>
              <a:buNone/>
            </a:pPr>
            <a:endParaRPr lang="pl-PL" sz="28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	</a:t>
            </a:r>
            <a:endParaRPr lang="pl-PL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251520" y="980728"/>
          <a:ext cx="7347148" cy="46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6732240" cy="4773265"/>
          </a:xfrm>
        </p:spPr>
        <p:txBody>
          <a:bodyPr/>
          <a:lstStyle/>
          <a:p>
            <a:pPr algn="just">
              <a:buNone/>
            </a:pPr>
            <a:r>
              <a:rPr lang="pl-PL" sz="2000" b="1" i="1" smtClean="0">
                <a:latin typeface="Arial" pitchFamily="34" charset="0"/>
                <a:cs typeface="Arial" pitchFamily="34" charset="0"/>
              </a:rPr>
              <a:t>     </a:t>
            </a:r>
            <a:endParaRPr lang="pl-PL" sz="2000" b="1" i="1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l-PL" sz="20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l-PL" sz="2200" b="1" i="1" dirty="0" smtClean="0">
                <a:latin typeface="Arial" pitchFamily="34" charset="0"/>
                <a:cs typeface="Arial" pitchFamily="34" charset="0"/>
              </a:rPr>
              <a:t>Spółdzielnie </a:t>
            </a:r>
            <a:r>
              <a:rPr lang="pl-PL" sz="2200" b="1" i="1" dirty="0" smtClean="0">
                <a:latin typeface="Arial" pitchFamily="34" charset="0"/>
                <a:cs typeface="Arial" pitchFamily="34" charset="0"/>
              </a:rPr>
              <a:t>socjalne</a:t>
            </a:r>
            <a:r>
              <a:rPr lang="pl-PL" sz="2200" i="1" dirty="0" smtClean="0">
                <a:latin typeface="Arial" pitchFamily="34" charset="0"/>
                <a:cs typeface="Arial" pitchFamily="34" charset="0"/>
              </a:rPr>
              <a:t> wpisane do Krajowego Rejestru Sądowego,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b="1" i="1" dirty="0" smtClean="0">
                <a:latin typeface="Arial" pitchFamily="34" charset="0"/>
                <a:cs typeface="Arial" pitchFamily="34" charset="0"/>
              </a:rPr>
              <a:t>Zakłady aktywności zawodowej</a:t>
            </a:r>
            <a:r>
              <a:rPr lang="pl-PL" sz="2200" i="1" dirty="0" smtClean="0">
                <a:latin typeface="Arial" pitchFamily="34" charset="0"/>
                <a:cs typeface="Arial" pitchFamily="34" charset="0"/>
              </a:rPr>
              <a:t> - utworzone przez gminę, powiat oraz fundację, stowarzyszenie lub inną organizację społeczną, decyzję o przyznaniu statusu zakładu aktywności zawodowej wydaje wojewoda.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solidFill>
                  <a:srgbClr val="FF0000"/>
                </a:solidFill>
              </a:rPr>
              <a:t>Przy rozpatrywaniu wniosków brane będą pod uwagę poniższe kryteria:</a:t>
            </a:r>
            <a:br>
              <a:rPr lang="pl-PL" sz="2700" b="1" dirty="0" smtClean="0">
                <a:solidFill>
                  <a:srgbClr val="FF0000"/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412776"/>
            <a:ext cx="6698705" cy="511256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1900" dirty="0" smtClean="0">
                <a:latin typeface="Arial" pitchFamily="34" charset="0"/>
                <a:cs typeface="Arial" pitchFamily="34" charset="0"/>
              </a:rPr>
              <a:t>zgodność dofinansowanych działań z ustalonymi priorytetami wydatkowania  środków KFS;</a:t>
            </a:r>
          </a:p>
          <a:p>
            <a:pPr lvl="0"/>
            <a:r>
              <a:rPr lang="pl-PL" sz="1900" dirty="0" smtClean="0">
                <a:latin typeface="Arial" pitchFamily="34" charset="0"/>
                <a:cs typeface="Arial" pitchFamily="34" charset="0"/>
              </a:rPr>
              <a:t>zgodność kompetencji nabywanych przez uczestników kształcenia ustawicznego z potrzebami lokalnego lub regionalnego rynku pracy;</a:t>
            </a:r>
          </a:p>
          <a:p>
            <a:pPr lvl="0"/>
            <a:r>
              <a:rPr lang="pl-PL" sz="1900" dirty="0" smtClean="0">
                <a:latin typeface="Arial" pitchFamily="34" charset="0"/>
                <a:cs typeface="Arial" pitchFamily="34" charset="0"/>
              </a:rPr>
              <a:t>koszty usługi kształcenia ustawicznego wskazanej do sfinansowania ze środków KFS w porównaniu z kosztami podobnych usług dostępnych na rynku;</a:t>
            </a:r>
          </a:p>
          <a:p>
            <a:pPr lvl="0"/>
            <a:r>
              <a:rPr lang="pl-PL" sz="1900" dirty="0" smtClean="0">
                <a:latin typeface="Arial" pitchFamily="34" charset="0"/>
                <a:cs typeface="Arial" pitchFamily="34" charset="0"/>
              </a:rPr>
              <a:t>posiadanie przez realizatora usługi kształcenia ustawicznego finansowanej ze środków KFS certyfikatów jakości oferowanych usług kształcenia ustawicznego;</a:t>
            </a:r>
          </a:p>
          <a:p>
            <a:pPr lvl="0"/>
            <a:r>
              <a:rPr lang="pl-PL" sz="1900" dirty="0" smtClean="0">
                <a:latin typeface="Arial" pitchFamily="34" charset="0"/>
                <a:cs typeface="Arial" pitchFamily="34" charset="0"/>
              </a:rPr>
              <a:t>w przypadku kursów posiadanie przez realizatora usługi kształcenia ustawicznego dokumentu, na podstawie którego prowadzi on pozaszkolne formy kształcenia ustawicznego;</a:t>
            </a:r>
          </a:p>
          <a:p>
            <a:pPr lvl="0"/>
            <a:r>
              <a:rPr lang="pl-PL" sz="1900" dirty="0" smtClean="0">
                <a:latin typeface="Arial" pitchFamily="34" charset="0"/>
                <a:cs typeface="Arial" pitchFamily="34" charset="0"/>
              </a:rPr>
              <a:t>plany dotyczące dalszego zatrudnienia osób, które będą objęte kształceniem ustawicznym finansowanym ze środków KFS;</a:t>
            </a:r>
          </a:p>
          <a:p>
            <a:pPr lvl="0"/>
            <a:r>
              <a:rPr lang="pl-PL" sz="1900" dirty="0" smtClean="0">
                <a:latin typeface="Arial" pitchFamily="34" charset="0"/>
                <a:cs typeface="Arial" pitchFamily="34" charset="0"/>
              </a:rPr>
              <a:t>możliwość sfinansowania ze środków KFS działań określonych we wniosku.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 fontScale="90000"/>
          </a:bodyPr>
          <a:lstStyle/>
          <a:p>
            <a:r>
              <a:rPr lang="pl-PL" sz="2200" dirty="0" smtClean="0">
                <a:solidFill>
                  <a:schemeClr val="tx1"/>
                </a:solidFill>
              </a:rPr>
              <a:t>Umowa o finansowanie działań w ramach KFS pomiędzy Urzędem a pracodawcą zawiera m.in.: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49685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okres obowiązywania umowy,</a:t>
            </a:r>
          </a:p>
          <a:p>
            <a:pPr lvl="0"/>
            <a:r>
              <a:rPr lang="pl-PL" dirty="0" smtClean="0"/>
              <a:t>wysokość środków z KFS na finansowanie działań, o których mowa we wniosku,</a:t>
            </a:r>
          </a:p>
          <a:p>
            <a:pPr lvl="0"/>
            <a:r>
              <a:rPr lang="pl-PL" dirty="0" smtClean="0"/>
              <a:t>obowiązki i zobowiązania niezbędne do przekazania środków finansowych dla pracodawcy</a:t>
            </a:r>
          </a:p>
          <a:p>
            <a:pPr lvl="0"/>
            <a:r>
              <a:rPr lang="pl-PL" dirty="0" smtClean="0"/>
              <a:t>numer rachunku bankowego pracodawcy, na które będą przekazywane środki z KFS, oraz termin ich przekazania,</a:t>
            </a:r>
          </a:p>
          <a:p>
            <a:pPr lvl="0"/>
            <a:r>
              <a:rPr lang="pl-PL" dirty="0" smtClean="0"/>
              <a:t>sposób i termin rozliczenia otrzymanych środków oraz rodzaje dokumentów potwierdzających wydatkowanie środków,</a:t>
            </a:r>
          </a:p>
          <a:p>
            <a:pPr lvl="0"/>
            <a:r>
              <a:rPr lang="pl-PL" dirty="0" smtClean="0"/>
              <a:t>warunki wypowiedzenia lub odstąpienia od umowy,</a:t>
            </a:r>
          </a:p>
          <a:p>
            <a:pPr lvl="0"/>
            <a:r>
              <a:rPr lang="pl-PL" dirty="0" smtClean="0"/>
              <a:t>warunki zwrotu przez pracodawcę środków w przypadku nieukończenia kształcenia ustawicznego przez uczestnika, z uwzględnieniem powodów nieukończenia;</a:t>
            </a:r>
          </a:p>
          <a:p>
            <a:pPr lvl="0"/>
            <a:r>
              <a:rPr lang="pl-PL" dirty="0" smtClean="0"/>
              <a:t>warunki zwrotu przez pracodawcę środków niewykorzystanych lub wykorzystanych niezgodnie z przeznaczeniem.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00808"/>
            <a:ext cx="6347714" cy="38807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400" b="1" dirty="0" smtClean="0"/>
              <a:t>Pracodawca zobowiązuje się do:</a:t>
            </a:r>
          </a:p>
          <a:p>
            <a:pPr lvl="0"/>
            <a:r>
              <a:rPr lang="pl-PL" sz="1400" dirty="0" smtClean="0"/>
              <a:t>zlecenia szkoleń i egzaminów zewnętrznym instytucjom szkoleniowym;</a:t>
            </a:r>
          </a:p>
          <a:p>
            <a:pPr lvl="0"/>
            <a:r>
              <a:rPr lang="pl-PL" sz="1400" dirty="0" smtClean="0"/>
              <a:t>zawarcia z pracownikami umowy szkoleniowej określającej prawa i obowiązki stron, a w szczególności zobowiązanie do zwrotu kosztów szkoleń, egzaminów przez pracowników w przypadku nieukończenia ww. formy wsparcia z powodu: </a:t>
            </a:r>
          </a:p>
          <a:p>
            <a:pPr lvl="1"/>
            <a:r>
              <a:rPr lang="pl-PL" sz="1400" dirty="0" smtClean="0"/>
              <a:t>rozwiązania przez pracownika umowy o pracę;</a:t>
            </a:r>
          </a:p>
          <a:p>
            <a:pPr lvl="1"/>
            <a:r>
              <a:rPr lang="pl-PL" sz="1400" dirty="0" smtClean="0"/>
              <a:t>rozwiązania przez Pracodawcę z pracownikiem umowy o pracę na podstawie art.30 § 1 pkt.3 Kodeksu Pracy w związku z art. 52  §  1  Kodeksu Pracy;</a:t>
            </a:r>
          </a:p>
          <a:p>
            <a:pPr lvl="0"/>
            <a:r>
              <a:rPr lang="pl-PL" sz="1400" dirty="0" smtClean="0"/>
              <a:t>powiadamiania na piśmie Urzędu o każdej zmianie okoliczności mających wpływ na realizację umowy o dofinansowanie kosztów szkoleń i egzaminów w terminie 3 dni roboczych od dnia uzyskania informacji o wystąpieniu danej okoliczności, w szczególności:</a:t>
            </a:r>
          </a:p>
          <a:p>
            <a:pPr lvl="1"/>
            <a:r>
              <a:rPr lang="pl-PL" sz="1400" dirty="0" smtClean="0"/>
              <a:t>ustaniu stosunku pracy z pracownikiem objętym szkoleniem, egzaminem;</a:t>
            </a:r>
          </a:p>
          <a:p>
            <a:pPr lvl="1"/>
            <a:r>
              <a:rPr lang="pl-PL" sz="1400" dirty="0" smtClean="0"/>
              <a:t>przerwaniu szkolenia, egzaminu przez pracownika.</a:t>
            </a:r>
          </a:p>
          <a:p>
            <a:endParaRPr lang="pl-PL" sz="1400" dirty="0"/>
          </a:p>
        </p:txBody>
      </p:sp>
      <p:sp>
        <p:nvSpPr>
          <p:cNvPr id="5" name="Prostokąt 4"/>
          <p:cNvSpPr/>
          <p:nvPr/>
        </p:nvSpPr>
        <p:spPr>
          <a:xfrm>
            <a:off x="611560" y="1052736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Umowa o finansowanie działań w ramach </a:t>
            </a:r>
            <a:r>
              <a:rPr lang="pl-PL" dirty="0" err="1" smtClean="0"/>
              <a:t>KFS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00808"/>
            <a:ext cx="6347714" cy="3880773"/>
          </a:xfrm>
        </p:spPr>
        <p:txBody>
          <a:bodyPr>
            <a:noAutofit/>
          </a:bodyPr>
          <a:lstStyle/>
          <a:p>
            <a:r>
              <a:rPr lang="pl-PL" sz="1600" dirty="0" smtClean="0"/>
              <a:t>Urząd przekaże środki w terminie do 14 dni po przedłożeniu przez Pracodawcę:</a:t>
            </a:r>
          </a:p>
          <a:p>
            <a:pPr lvl="1"/>
            <a:r>
              <a:rPr lang="pl-PL" dirty="0" smtClean="0"/>
              <a:t>kopii umów zawartych z instytucjami realizującymi organizację szkoleń i egzaminów;</a:t>
            </a:r>
          </a:p>
          <a:p>
            <a:pPr lvl="1"/>
            <a:r>
              <a:rPr lang="pl-PL" dirty="0" smtClean="0"/>
              <a:t>kopii umów zawartych między Pracodawcą a pracownikami. </a:t>
            </a:r>
          </a:p>
          <a:p>
            <a:r>
              <a:rPr lang="pl-PL" sz="1600" dirty="0" smtClean="0"/>
              <a:t>Urząd przekaże środki na rachunek bankowy Pracodawcy</a:t>
            </a:r>
            <a:r>
              <a:rPr lang="pl-PL" sz="1600" b="1" dirty="0" smtClean="0"/>
              <a:t> </a:t>
            </a:r>
            <a:r>
              <a:rPr lang="pl-PL" sz="1600" dirty="0" smtClean="0"/>
              <a:t>po otrzymaniu ww. dokumentów. </a:t>
            </a:r>
          </a:p>
          <a:p>
            <a:endParaRPr lang="pl-PL" sz="1400" dirty="0"/>
          </a:p>
        </p:txBody>
      </p:sp>
      <p:sp>
        <p:nvSpPr>
          <p:cNvPr id="5" name="Prostokąt 4"/>
          <p:cNvSpPr/>
          <p:nvPr/>
        </p:nvSpPr>
        <p:spPr>
          <a:xfrm>
            <a:off x="611560" y="1052736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Umowa o finansowanie działań w ramach </a:t>
            </a:r>
            <a:r>
              <a:rPr lang="pl-PL" dirty="0" err="1" smtClean="0"/>
              <a:t>KFS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00808"/>
            <a:ext cx="6347714" cy="3880773"/>
          </a:xfrm>
        </p:spPr>
        <p:txBody>
          <a:bodyPr>
            <a:noAutofit/>
          </a:bodyPr>
          <a:lstStyle/>
          <a:p>
            <a:pPr algn="just"/>
            <a:r>
              <a:rPr lang="pl-PL" sz="1600" dirty="0" smtClean="0"/>
              <a:t>Pracodawca w terminie do 14 dni po zakończeniu każdego ze szkoleń i egzaminów zobowiązany jest do przedstawienia rozliczenia otrzymanych środków wraz z wniesionym wkładem własnym oraz dowodów płatności i kopii dokumentów potwierdzonych za zgodność z oryginałem:</a:t>
            </a:r>
          </a:p>
          <a:p>
            <a:pPr lvl="1" algn="just"/>
            <a:r>
              <a:rPr lang="pl-PL" dirty="0" smtClean="0"/>
              <a:t>faktury za usługę szkoleniową, egzamin;</a:t>
            </a:r>
          </a:p>
          <a:p>
            <a:pPr lvl="1" algn="just"/>
            <a:r>
              <a:rPr lang="pl-PL" dirty="0" smtClean="0"/>
              <a:t>zaświadczeń lub certyfikatów potwierdzających ukończenie szkolenia, egzaminu.</a:t>
            </a:r>
          </a:p>
          <a:p>
            <a:pPr algn="just"/>
            <a:r>
              <a:rPr lang="pl-PL" sz="1600" dirty="0" smtClean="0"/>
              <a:t>Dokumenty księgowe, </a:t>
            </a:r>
            <a:r>
              <a:rPr lang="pl-PL" sz="1600" b="1" dirty="0" smtClean="0"/>
              <a:t>powinny być odpowiednio opisane</a:t>
            </a:r>
            <a:r>
              <a:rPr lang="pl-PL" sz="1600" dirty="0" smtClean="0"/>
              <a:t>, aby widoczny był związek wydatków z organizowanymi szkoleniami i egzaminami w celu oceny prawidłowego wydatkowania środków przeznaczonych na ten cel.</a:t>
            </a:r>
          </a:p>
          <a:p>
            <a:pPr algn="just"/>
            <a:endParaRPr 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611560" y="1052736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Umowa o finansowanie działań w ramach </a:t>
            </a:r>
            <a:r>
              <a:rPr lang="pl-PL" dirty="0" err="1" smtClean="0"/>
              <a:t>KFS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980728"/>
            <a:ext cx="6347714" cy="3880773"/>
          </a:xfrm>
        </p:spPr>
        <p:txBody>
          <a:bodyPr>
            <a:noAutofit/>
          </a:bodyPr>
          <a:lstStyle/>
          <a:p>
            <a:pPr marL="0" indent="0" algn="just"/>
            <a:endParaRPr lang="pl-PL" sz="1600" dirty="0" smtClean="0"/>
          </a:p>
          <a:p>
            <a:pPr marL="0" indent="0" algn="just">
              <a:buNone/>
            </a:pPr>
            <a:r>
              <a:rPr lang="pl-PL" sz="1600" dirty="0" smtClean="0"/>
              <a:t>W zakresie przestrzegania postanowień niniejszej umowy Urząd w może przeprowadzić kontrolę u Pracodawcy, dotyczącą prawidłowości wydatkowania środków zgodnie z przeznaczeniem, właściwego dokumentowania oraz rozliczania otrzymanych i wydatkowanych środków i w tym celu żąda okazania wszelkiej dokumentacji z tym związanej oraz żąda złożenia stosownych wyjaśnień.</a:t>
            </a:r>
          </a:p>
          <a:p>
            <a:pPr marL="0" indent="0" algn="just">
              <a:buNone/>
            </a:pPr>
            <a:r>
              <a:rPr lang="pl-PL" sz="1600" b="1" dirty="0" smtClean="0"/>
              <a:t>Urząd wypowie umowę  ze skutkiem natychmiastowym w przypadku:</a:t>
            </a:r>
          </a:p>
          <a:p>
            <a:pPr lvl="0" algn="just"/>
            <a:r>
              <a:rPr lang="pl-PL" sz="1600" dirty="0" smtClean="0"/>
              <a:t>przeznaczenia środków na działania o innym zakresie, adresowane do innych grup lub innej liczby osób, realizowane w innym terminie niż wskazane w umowie;</a:t>
            </a:r>
          </a:p>
          <a:p>
            <a:pPr lvl="0" algn="just"/>
            <a:r>
              <a:rPr lang="pl-PL" sz="1600" dirty="0" smtClean="0"/>
              <a:t>nieprzedstawienia dokumentów lub danych  o których mowa w umowie;</a:t>
            </a:r>
          </a:p>
          <a:p>
            <a:pPr lvl="0" algn="just"/>
            <a:r>
              <a:rPr lang="pl-PL" sz="1600" dirty="0" smtClean="0"/>
              <a:t>złożenia niezgodnych z prawdą oświadczeń lub naruszenia innych warunków umowy;</a:t>
            </a:r>
          </a:p>
          <a:p>
            <a:pPr lvl="0" algn="just"/>
            <a:r>
              <a:rPr lang="pl-PL" sz="1600" dirty="0" smtClean="0"/>
              <a:t>odmowy poddania się kontroli.</a:t>
            </a:r>
          </a:p>
          <a:p>
            <a:pPr marL="0" indent="0" algn="just">
              <a:buNone/>
            </a:pPr>
            <a:endParaRPr 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611560" y="476672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Umowa o finansowanie działań w ramach </a:t>
            </a:r>
            <a:r>
              <a:rPr lang="pl-PL" dirty="0" err="1" smtClean="0"/>
              <a:t>KFS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836712"/>
            <a:ext cx="6347714" cy="5204651"/>
          </a:xfrm>
        </p:spPr>
        <p:txBody>
          <a:bodyPr/>
          <a:lstStyle/>
          <a:p>
            <a:pPr algn="just">
              <a:buNone/>
            </a:pPr>
            <a:r>
              <a:rPr lang="pl-PL" sz="2400" b="1" dirty="0" smtClean="0"/>
              <a:t>   </a:t>
            </a:r>
            <a:endParaRPr lang="pl-PL" sz="2400" dirty="0" smtClean="0"/>
          </a:p>
          <a:p>
            <a:pPr algn="just">
              <a:buNone/>
            </a:pPr>
            <a:r>
              <a:rPr lang="pl-PL" sz="2200" dirty="0" smtClean="0"/>
              <a:t>    Dodatkowe informacje na temat Krajowego Funduszu Szkoleniowego można uzyskać na stronie internetowej PUP Police </a:t>
            </a:r>
            <a:r>
              <a:rPr lang="pl-PL" sz="2200" u="sng" dirty="0" smtClean="0">
                <a:hlinkClick r:id="rId2"/>
              </a:rPr>
              <a:t>http://police.praca.gov.pl/</a:t>
            </a:r>
            <a:r>
              <a:rPr lang="pl-PL" sz="2200" dirty="0" smtClean="0"/>
              <a:t>  w zakładce  „Dla pracodawców i przedsiębiorców" &gt;&gt; „Podnoszenie kompetencji i kwalifikacji pracowników i kandydatów do pracy" &gt;&gt; „Krajowy Fundusz Szkoleniowy" oraz w siedzibie Powiatowego Urzędu Pracy w Policach ul. T. Kościuszki 5 pok. nr 15,                             tel. kontaktowy 91 312-32- 12.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609316A9-990D-4EC3-A671-70EE5C1493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9B0C6109-9159-49CA-AD7A-F9035539DB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686F14F5-308C-4EB6-87AB-05DE9501B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="" xmlns:a16="http://schemas.microsoft.com/office/drawing/2014/main" id="{BA032363-A188-47C5-9D59-9B788809DC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="" xmlns:a16="http://schemas.microsoft.com/office/drawing/2014/main" id="{2C4077DF-6BB9-4069-AD28-6B1664EBB0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="" xmlns:a16="http://schemas.microsoft.com/office/drawing/2014/main" id="{1D2B8B50-3419-41ED-9A9F-3CF9EEBBD3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="" xmlns:a16="http://schemas.microsoft.com/office/drawing/2014/main" id="{5C640498-2E73-4FA2-BEB6-C3596A458C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="" xmlns:a16="http://schemas.microsoft.com/office/drawing/2014/main" id="{3240EEFC-4112-4C39-A816-C815774F6D6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="" xmlns:a16="http://schemas.microsoft.com/office/drawing/2014/main" id="{ADF362B0-03EA-4800-9FAA-9F128587E42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="" xmlns:a16="http://schemas.microsoft.com/office/drawing/2014/main" id="{0BA84559-2F4C-4795-9246-4C563F942D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="" xmlns:a16="http://schemas.microsoft.com/office/drawing/2014/main" id="{FA77A1AA-CA47-4A91-A0A1-0A8CE31A98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03E8462A-FEBA-4848-81CC-3F8DA3E477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="" xmlns:a16="http://schemas.microsoft.com/office/drawing/2014/main" id="{2109F83F-40FE-4DB3-84CC-09FB3340D0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1DE492D7-C3C3-48FF-80C8-37021EA026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="" xmlns:a16="http://schemas.microsoft.com/office/drawing/2014/main" id="{0B30FF97-2E9A-490A-AED2-90BA2E0EC1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="" xmlns:a16="http://schemas.microsoft.com/office/drawing/2014/main" id="{B6D53C7D-A312-47B6-A66A-230A19CFACA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="" xmlns:a16="http://schemas.microsoft.com/office/drawing/2014/main" id="{9329D58C-0D2E-4A2B-AD6A-9CEE506784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="" xmlns:a16="http://schemas.microsoft.com/office/drawing/2014/main" id="{9D446EDE-C690-4461-8BF2-7634808FC8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="" xmlns:a16="http://schemas.microsoft.com/office/drawing/2014/main" id="{323F3D34-6531-4AD7-A8C6-195A090281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="" xmlns:a16="http://schemas.microsoft.com/office/drawing/2014/main" id="{B9B0AE3F-2350-435F-A9B0-C310BF8763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="" xmlns:a16="http://schemas.microsoft.com/office/drawing/2014/main" id="{4EFA655C-9E50-4C14-A89E-AD7B648E4E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="" xmlns:a16="http://schemas.microsoft.com/office/drawing/2014/main" id="{3E843863-7D25-4C01-9A17-E817CB6D99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7941F9B1-B01B-4A84-89D9-B169AEB4E4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Obraz 33">
            <a:extLst>
              <a:ext uri="{FF2B5EF4-FFF2-40B4-BE49-F238E27FC236}">
                <a16:creationId xmlns="" xmlns:a16="http://schemas.microsoft.com/office/drawing/2014/main" id="{768118A4-B4F7-4C1E-BB93-44632F1D76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0579" y="1475099"/>
            <a:ext cx="5120556" cy="252212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2267744" y="4293096"/>
            <a:ext cx="4976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Dziękujmy za uwagę</a:t>
            </a:r>
          </a:p>
          <a:p>
            <a:pPr algn="ctr"/>
            <a:endParaRPr lang="pl-PL" sz="2000" dirty="0" smtClean="0"/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pPr>
              <a:buNone/>
            </a:pPr>
            <a:endParaRPr lang="pl-PL" sz="28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	</a:t>
            </a:r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523874" y="401410"/>
          <a:ext cx="8096251" cy="605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pPr>
              <a:buNone/>
            </a:pPr>
            <a:endParaRPr lang="pl-PL" sz="28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	Krajowy Fundusz Szkoleniowy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KFS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) to wydzielona część środków Funduszu Pracy przeznaczona na finansowanie kształcenia ustawicznego osób pracujących.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052736"/>
            <a:ext cx="6347714" cy="5805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Krajowy Fundusz Szkoleniowy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skierowany jest do pracowników i pracodawców. Umożliwia sfinansowanie kosztów:</a:t>
            </a:r>
          </a:p>
          <a:p>
            <a:pPr lvl="0"/>
            <a:r>
              <a:rPr lang="pl-PL" sz="2200" dirty="0" smtClean="0">
                <a:latin typeface="Arial" pitchFamily="34" charset="0"/>
                <a:cs typeface="Arial" pitchFamily="34" charset="0"/>
              </a:rPr>
              <a:t>kursów,</a:t>
            </a:r>
          </a:p>
          <a:p>
            <a:pPr lvl="0"/>
            <a:r>
              <a:rPr lang="pl-PL" sz="2200" dirty="0" smtClean="0">
                <a:latin typeface="Arial" pitchFamily="34" charset="0"/>
                <a:cs typeface="Arial" pitchFamily="34" charset="0"/>
              </a:rPr>
              <a:t>studiów podyplomowych,</a:t>
            </a:r>
          </a:p>
          <a:p>
            <a:pPr lvl="0"/>
            <a:r>
              <a:rPr lang="pl-PL" sz="2200" dirty="0" smtClean="0">
                <a:latin typeface="Arial" pitchFamily="34" charset="0"/>
                <a:cs typeface="Arial" pitchFamily="34" charset="0"/>
              </a:rPr>
              <a:t>egzaminów umożliwiających uzyskanie dokumentów potwierdzających nabycie umiejętności, kwalifikacji lub uprawnień zawodowych.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60648"/>
            <a:ext cx="6347714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>
              <a:buNone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Środki </a:t>
            </a: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Krajowego Funduszu Szkoleniowego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można przeznaczyć także na pokrycie kosztów:</a:t>
            </a:r>
          </a:p>
          <a:p>
            <a:pPr lvl="0"/>
            <a:r>
              <a:rPr lang="pl-PL" sz="2200" dirty="0" smtClean="0">
                <a:latin typeface="Arial" pitchFamily="34" charset="0"/>
                <a:cs typeface="Arial" pitchFamily="34" charset="0"/>
              </a:rPr>
              <a:t>badań lekarskich i psychologicznych, wymaganych do podjęcia kształcenia lub pracy zawodowej po szkoleniu;</a:t>
            </a:r>
          </a:p>
          <a:p>
            <a:pPr lvl="0"/>
            <a:r>
              <a:rPr lang="pl-PL" sz="2200" dirty="0" smtClean="0">
                <a:latin typeface="Arial" pitchFamily="34" charset="0"/>
                <a:cs typeface="Arial" pitchFamily="34" charset="0"/>
              </a:rPr>
              <a:t>ubezpieczenia od następstw niebezpiecznych wypadków w związku z podjętym kształceniem.</a:t>
            </a:r>
          </a:p>
          <a:p>
            <a:pPr lvl="0"/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pl-PL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 finansowania wyłączone są koszty dojazdu, zakwaterowania i wyżywienia związane z realizowanym wsparciem.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052736"/>
            <a:ext cx="6347714" cy="49886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Wysokość wsparcia udzielonego w ramach KFS:</a:t>
            </a:r>
          </a:p>
          <a:p>
            <a:pPr lvl="0"/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mikroprzedsiębiorca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(liczba zatrudnionego personelu: pracownicy, kadra kierownicza, właściciele firmy do 9 osób) – 100% ze środków KFS, </a:t>
            </a:r>
          </a:p>
          <a:p>
            <a:pPr lvl="0"/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makroprzedsiębiorca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(liczba zatrudnionego personelu: pracownicy, kadra kierownicza, właściciele firmy od 10 osób) – 80% ze środków KFS, 20% wkład własny.</a:t>
            </a:r>
          </a:p>
          <a:p>
            <a:pPr marL="457200" lvl="0" indent="-457200" algn="just">
              <a:buAutoNum type="arabicParenR" startAt="2"/>
            </a:pPr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Maksymalna wysokość wsparcia na jedną osobę nie może przekroczyć 300% przeciętnego wynagrodzenia (w I kwartale br. to kwota 14 794,77 zł).</a:t>
            </a:r>
          </a:p>
          <a:p>
            <a:pPr marL="0" indent="0" algn="just">
              <a:buNone/>
            </a:pP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Przyznane środki w ramach KFS stanowią pomoc de </a:t>
            </a:r>
            <a:r>
              <a:rPr lang="pl-PL" sz="1900" b="1" dirty="0" err="1" smtClean="0">
                <a:latin typeface="Arial" pitchFamily="34" charset="0"/>
                <a:cs typeface="Arial" pitchFamily="34" charset="0"/>
              </a:rPr>
              <a:t>minimis</a:t>
            </a: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.</a:t>
            </a:r>
            <a:endParaRPr lang="pl-PL" sz="1900" dirty="0" smtClean="0"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Zgodnie z priorytetami Ministra Rodziny, Pracy i Polityki Społecznej w 2020 roku środki KFS będą przeznaczone na:</a:t>
            </a:r>
            <a:r>
              <a:rPr lang="pl-PL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pl-PL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772816"/>
            <a:ext cx="6770713" cy="46805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    1) wsparcie kształcenia ustawicznego dla osób powracających na rynek pracy po przerwie związanej ze sprawowaniem opieki nad dzieckiem; </a:t>
            </a:r>
            <a:r>
              <a:rPr lang="pl-PL" sz="2200" i="1" dirty="0" smtClean="0">
                <a:latin typeface="Arial" pitchFamily="34" charset="0"/>
                <a:cs typeface="Arial" pitchFamily="34" charset="0"/>
              </a:rPr>
              <a:t>W ramach niniejszego priorytetu z środków KFS będzie można  sfinansować kształcenie ustawiczne osób (ojca lub matki)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 smtClean="0">
                <a:latin typeface="Arial" pitchFamily="34" charset="0"/>
                <a:cs typeface="Arial" pitchFamily="34" charset="0"/>
              </a:rPr>
              <a:t>które </a:t>
            </a:r>
            <a:r>
              <a:rPr lang="pl-PL" sz="2200" i="1" u="sng" dirty="0" smtClean="0">
                <a:latin typeface="Arial" pitchFamily="34" charset="0"/>
                <a:cs typeface="Arial" pitchFamily="34" charset="0"/>
              </a:rPr>
              <a:t>w ciągu jednego roku przed datą złożenia wniosku</a:t>
            </a:r>
            <a:r>
              <a:rPr lang="pl-PL" sz="2200" i="1" dirty="0" smtClean="0">
                <a:latin typeface="Arial" pitchFamily="34" charset="0"/>
                <a:cs typeface="Arial" pitchFamily="34" charset="0"/>
              </a:rPr>
              <a:t> o dofinansowanie podjęły pracę po przerwie spowodowanej sprawowaniem opieką nad dzieckiem. Nie ma znaczenia powód przerwy w pracy tj. nie jest istotne czy był to urlop macierzyński, wychowawczy czy zwolnienie na opiekę nad dzieckiem. Nie ma również znaczenia długość przerwy w pracy jak również to czy jest to powrót do pracodawcy sprzed przerwy czy zatrudnienie u nowego pracodawcy. Wnioskodawca powinien do wniosku dołączyć oświadczenie, że potencjalny uczestnik szkolenia spełnia warunki dostępu do priorytetu. 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>
            <a:normAutofit/>
          </a:bodyPr>
          <a:lstStyle/>
          <a:p>
            <a:r>
              <a:rPr lang="pl-PL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Priorytety Ministra Rodziny, Pracy i Polityki Społecznej w 2020 roku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/>
              <a:t>     2) </a:t>
            </a: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wsparcie kształcenia ustawicznego osób po 45 roku życia;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i="1" dirty="0" smtClean="0">
                <a:latin typeface="Arial" pitchFamily="34" charset="0"/>
                <a:cs typeface="Arial" pitchFamily="34" charset="0"/>
              </a:rPr>
              <a:t>W ramach niniejszego priorytetu z środków KFS będzie można sfinansować kształcenie ustawiczne osób wyłącznie w wieku powyżej 45 roku życia (zarówno pracodawców, jak i pracowników). Decyduje wiek osoby, która skorzysta z kształcenia ustawicznego, w momencie składania przez pracodawcę wniosku o dofinansowanie w PUP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1342</Words>
  <Application>Microsoft Office PowerPoint</Application>
  <PresentationFormat>Pokaz na ekranie (4:3)</PresentationFormat>
  <Paragraphs>116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Faseta</vt:lpstr>
      <vt:lpstr>KRAJOWY FUNDUSZ SZKOLENIOWY</vt:lpstr>
      <vt:lpstr>Slajd 2</vt:lpstr>
      <vt:lpstr>Slajd 3</vt:lpstr>
      <vt:lpstr>Slajd 4</vt:lpstr>
      <vt:lpstr>Slajd 5</vt:lpstr>
      <vt:lpstr>Slajd 6</vt:lpstr>
      <vt:lpstr>Slajd 7</vt:lpstr>
      <vt:lpstr>Zgodnie z priorytetami Ministra Rodziny, Pracy i Polityki Społecznej w 2020 roku środki KFS będą przeznaczone na:  </vt:lpstr>
      <vt:lpstr>Priorytety Ministra Rodziny, Pracy i Polityki Społecznej w 2020 roku</vt:lpstr>
      <vt:lpstr>Priorytety Ministra Rodziny, Pracy i Polityki Społecznej w 2020 roku</vt:lpstr>
      <vt:lpstr>Slajd 11</vt:lpstr>
      <vt:lpstr>Slajd 12</vt:lpstr>
      <vt:lpstr>Priorytety Ministra Rodziny, Pracy i Polityki Społecznej w 2020 roku</vt:lpstr>
      <vt:lpstr>Priorytety Ministra Rodziny, Pracy i Polityki Społecznej w 2020 roku</vt:lpstr>
      <vt:lpstr>Slajd 15</vt:lpstr>
      <vt:lpstr>Produkty oparte na technologiach informacyjnych </vt:lpstr>
      <vt:lpstr>Priorytety Ministra Rodziny, Pracy i Polityki Społecznej w 2020 roku</vt:lpstr>
      <vt:lpstr>Slajd 18</vt:lpstr>
      <vt:lpstr>Priorytety Ministra Rodziny, Pracy i Polityki Społecznej w 2020 roku</vt:lpstr>
      <vt:lpstr>Slajd 20</vt:lpstr>
      <vt:lpstr>Przy rozpatrywaniu wniosków brane będą pod uwagę poniższe kryteria:  </vt:lpstr>
      <vt:lpstr>Umowa o finansowanie działań w ramach KFS pomiędzy Urzędem a pracodawcą zawiera m.in.: </vt:lpstr>
      <vt:lpstr>Slajd 23</vt:lpstr>
      <vt:lpstr>Slajd 24</vt:lpstr>
      <vt:lpstr>Slajd 25</vt:lpstr>
      <vt:lpstr>Slajd 26</vt:lpstr>
      <vt:lpstr>Slajd 27</vt:lpstr>
      <vt:lpstr>Slajd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POWIATOWA RADA RYNKU PRACY</dc:title>
  <dc:creator>Ewa Schoen</dc:creator>
  <cp:lastModifiedBy>Bartlomiej Kotarski</cp:lastModifiedBy>
  <cp:revision>145</cp:revision>
  <cp:lastPrinted>2019-12-09T11:42:42Z</cp:lastPrinted>
  <dcterms:created xsi:type="dcterms:W3CDTF">2019-12-09T11:27:50Z</dcterms:created>
  <dcterms:modified xsi:type="dcterms:W3CDTF">2020-02-13T08:30:22Z</dcterms:modified>
</cp:coreProperties>
</file>