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Poppins" charset="1" panose="00000500000000000000"/>
      <p:regular r:id="rId31"/>
    </p:embeddedFont>
    <p:embeddedFont>
      <p:font typeface="Muli Bold" charset="1" panose="00000800000000000000"/>
      <p:regular r:id="rId32"/>
    </p:embeddedFont>
    <p:embeddedFont>
      <p:font typeface="Antonio Bold" charset="1" panose="02000803000000000000"/>
      <p:regular r:id="rId33"/>
    </p:embeddedFont>
    <p:embeddedFont>
      <p:font typeface="Poppins Bold" charset="1" panose="000008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Relationship Id="rId4" Target="../media/image34.jpeg" Type="http://schemas.openxmlformats.org/officeDocument/2006/relationships/image"/><Relationship Id="rId5" Target="../media/image35.jpeg" Type="http://schemas.openxmlformats.org/officeDocument/2006/relationships/image"/><Relationship Id="rId6" Target="../media/image36.jpeg" Type="http://schemas.openxmlformats.org/officeDocument/2006/relationships/image"/><Relationship Id="rId7" Target="../media/image37.jpeg" Type="http://schemas.openxmlformats.org/officeDocument/2006/relationships/image"/><Relationship Id="rId8" Target="../media/image38.jpeg" Type="http://schemas.openxmlformats.org/officeDocument/2006/relationships/image"/><Relationship Id="rId9" Target="../media/image3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Relationship Id="rId4" Target="../media/image42.jpeg" Type="http://schemas.openxmlformats.org/officeDocument/2006/relationships/image"/><Relationship Id="rId5" Target="../media/image4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Relationship Id="rId4" Target="../media/image44.jpeg" Type="http://schemas.openxmlformats.org/officeDocument/2006/relationships/image"/><Relationship Id="rId5" Target="../media/image4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Relationship Id="rId4" Target="../media/image44.jpeg" Type="http://schemas.openxmlformats.org/officeDocument/2006/relationships/image"/><Relationship Id="rId5" Target="../media/image45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4.pn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47.png" Type="http://schemas.openxmlformats.org/officeDocument/2006/relationships/image"/><Relationship Id="rId17" Target="../media/image4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6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2" Target="../media/image19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11" Target="../media/image17.jpe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94937" y="-6126102"/>
            <a:ext cx="11049451" cy="11049451"/>
          </a:xfrm>
          <a:custGeom>
            <a:avLst/>
            <a:gdLst/>
            <a:ahLst/>
            <a:cxnLst/>
            <a:rect r="r" b="b" t="t" l="l"/>
            <a:pathLst>
              <a:path h="11049451" w="11049451">
                <a:moveTo>
                  <a:pt x="0" y="0"/>
                </a:moveTo>
                <a:lnTo>
                  <a:pt x="11049451" y="0"/>
                </a:lnTo>
                <a:lnTo>
                  <a:pt x="11049451" y="11049451"/>
                </a:lnTo>
                <a:lnTo>
                  <a:pt x="0" y="11049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62263" y="-3619233"/>
            <a:ext cx="13313729" cy="13313729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18147"/>
            </a:solidFill>
          </p:spPr>
        </p:sp>
      </p:grpSp>
      <p:grpSp>
        <p:nvGrpSpPr>
          <p:cNvPr name="Group 5" id="5"/>
          <p:cNvGrpSpPr/>
          <p:nvPr/>
        </p:nvGrpSpPr>
        <p:grpSpPr>
          <a:xfrm rot="-3270436">
            <a:off x="9578739" y="-1154025"/>
            <a:ext cx="12887782" cy="7088417"/>
            <a:chOff x="0" y="0"/>
            <a:chExt cx="4060919" cy="22335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9050" y="19050"/>
              <a:ext cx="4022947" cy="2195449"/>
            </a:xfrm>
            <a:custGeom>
              <a:avLst/>
              <a:gdLst/>
              <a:ahLst/>
              <a:cxnLst/>
              <a:rect r="r" b="b" t="t" l="l"/>
              <a:pathLst>
                <a:path h="2195449" w="4022947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60920" cy="2233549"/>
            </a:xfrm>
            <a:custGeom>
              <a:avLst/>
              <a:gdLst/>
              <a:ahLst/>
              <a:cxnLst/>
              <a:rect r="r" b="b" t="t" l="l"/>
              <a:pathLst>
                <a:path h="2233549" w="406092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134553" y="1430734"/>
            <a:ext cx="6546984" cy="654695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046" t="0" r="-25046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60215" y="681012"/>
            <a:ext cx="1729900" cy="1082714"/>
          </a:xfrm>
          <a:custGeom>
            <a:avLst/>
            <a:gdLst/>
            <a:ahLst/>
            <a:cxnLst/>
            <a:rect r="r" b="b" t="t" l="l"/>
            <a:pathLst>
              <a:path h="1082714" w="1729900">
                <a:moveTo>
                  <a:pt x="0" y="0"/>
                </a:moveTo>
                <a:lnTo>
                  <a:pt x="1729900" y="0"/>
                </a:lnTo>
                <a:lnTo>
                  <a:pt x="1729900" y="1082714"/>
                </a:lnTo>
                <a:lnTo>
                  <a:pt x="0" y="10827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34341" y="528069"/>
            <a:ext cx="1128485" cy="1465565"/>
          </a:xfrm>
          <a:custGeom>
            <a:avLst/>
            <a:gdLst/>
            <a:ahLst/>
            <a:cxnLst/>
            <a:rect r="r" b="b" t="t" l="l"/>
            <a:pathLst>
              <a:path h="1465565" w="1128485">
                <a:moveTo>
                  <a:pt x="0" y="0"/>
                </a:moveTo>
                <a:lnTo>
                  <a:pt x="1128485" y="0"/>
                </a:lnTo>
                <a:lnTo>
                  <a:pt x="112848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9269" y="9389232"/>
            <a:ext cx="681596" cy="442460"/>
          </a:xfrm>
          <a:custGeom>
            <a:avLst/>
            <a:gdLst/>
            <a:ahLst/>
            <a:cxnLst/>
            <a:rect r="r" b="b" t="t" l="l"/>
            <a:pathLst>
              <a:path h="442460" w="681596">
                <a:moveTo>
                  <a:pt x="0" y="0"/>
                </a:moveTo>
                <a:lnTo>
                  <a:pt x="681596" y="0"/>
                </a:lnTo>
                <a:lnTo>
                  <a:pt x="681596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891153" y="9389232"/>
            <a:ext cx="575303" cy="442460"/>
          </a:xfrm>
          <a:custGeom>
            <a:avLst/>
            <a:gdLst/>
            <a:ahLst/>
            <a:cxnLst/>
            <a:rect r="r" b="b" t="t" l="l"/>
            <a:pathLst>
              <a:path h="442460" w="575303">
                <a:moveTo>
                  <a:pt x="0" y="0"/>
                </a:moveTo>
                <a:lnTo>
                  <a:pt x="575303" y="0"/>
                </a:lnTo>
                <a:lnTo>
                  <a:pt x="575303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906291" y="9330636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25165" y="9392975"/>
            <a:ext cx="2498605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91 42 40 860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80756" y="9378985"/>
            <a:ext cx="3692032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szpo@praca.gov.pl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552263" y="9378985"/>
            <a:ext cx="3474997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www.police.praca.gov.pl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5827401" y="9344251"/>
            <a:ext cx="1713014" cy="501057"/>
          </a:xfrm>
          <a:custGeom>
            <a:avLst/>
            <a:gdLst/>
            <a:ahLst/>
            <a:cxnLst/>
            <a:rect r="r" b="b" t="t" l="l"/>
            <a:pathLst>
              <a:path h="501057" w="1713014">
                <a:moveTo>
                  <a:pt x="0" y="0"/>
                </a:moveTo>
                <a:lnTo>
                  <a:pt x="1713014" y="0"/>
                </a:lnTo>
                <a:lnTo>
                  <a:pt x="1713014" y="501057"/>
                </a:lnTo>
                <a:lnTo>
                  <a:pt x="0" y="5010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226959" y="9258300"/>
            <a:ext cx="676344" cy="676344"/>
          </a:xfrm>
          <a:custGeom>
            <a:avLst/>
            <a:gdLst/>
            <a:ahLst/>
            <a:cxnLst/>
            <a:rect r="r" b="b" t="t" l="l"/>
            <a:pathLst>
              <a:path h="676344" w="676344">
                <a:moveTo>
                  <a:pt x="0" y="0"/>
                </a:moveTo>
                <a:lnTo>
                  <a:pt x="676344" y="0"/>
                </a:lnTo>
                <a:lnTo>
                  <a:pt x="676344" y="676344"/>
                </a:lnTo>
                <a:lnTo>
                  <a:pt x="0" y="67634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983952" y="9344251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1" y="0"/>
                </a:lnTo>
                <a:lnTo>
                  <a:pt x="531671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550401" y="684952"/>
            <a:ext cx="1549070" cy="102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707"/>
              </a:lnSpc>
              <a:spcBef>
                <a:spcPct val="0"/>
              </a:spcBef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0215" y="3983549"/>
            <a:ext cx="10178404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6999" spc="-3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VOUCHER ZATRUDNIENIOWY</a:t>
            </a:r>
          </a:p>
          <a:p>
            <a:pPr algn="l">
              <a:lnSpc>
                <a:spcPts val="7699"/>
              </a:lnSpc>
            </a:pPr>
            <a:r>
              <a:rPr lang="en-US" b="true" sz="6999" spc="-3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 POWIECIE POLICKIM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09890" y="1565340"/>
            <a:ext cx="16757666" cy="9883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nie będzie rozpatrywany, jeżeli Wnioskodawca ubiega się o zatrudnienie/ stworzenie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stanowiska pracy w zawodzie, który wymaga posiadania odpowiednich uprawnień/ kwalifikacji/ wykształcenia, które nie może zostać uzupełnione poprzez szkolenie w ramach projektu, jeżeli na dzień rozpatrywania Wniosku w rejestrze urzędu nie widnieje co najmniej jedna osoba o kwalifikacjach wymaganych do pracy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na obsadzanym stanowisku oraz dla której oferowane zatrudnienie spełnia definicję odpowiedniej pracy, o której mowa w ustawie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 dnia 20 kwietnia 2004 r. o promocji zatrudnienia i instytucjach rynku pracy.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Warunki zatrudnienia dotyczące wymagań pracodawcy podlegają negocjacjom na etapie oceny formalnej wniosku.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przypadku, gdy limit dostępnych Voucherów nie zostanie wyczerpany w ramach ogłoszonego naboru dopuszcza się możliwość przeprowadzenia naboru uzupełniającego.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można złożyć do PUP zarówno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formie elektronicznej jak i papierowej.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przypadku składania Wniosku w formie elektronicznej wypełniony Wniosek wraz z załącznikami należy podpisać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profilem zaufanym lub podpisem kwalifikowanym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przez uprawnione do reprezentacji Pracodawcy osoby i przesłać za pośrednictwem portalu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praca.gov.pl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lub za pośrednictwem elektronicznej skrzynki podawczej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E-PUAP: /PUP_w_Policach/SkrytkaESP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do dnia zakończenia naboru.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składania Wniosku w wersji papierowej wypełniony Wniosek wraz z załącznikami należy wydrukować (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sugerujemy zapisać przygotowane dokumenty do formatu PDF i dopiero wydrukować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), podpisać przez uprawnione do reprezentacji Pracodawcy osoby i złożyć w PUP osobiście lub przesłać kurierem lub pocztą na adres: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ul. Tadeusza Kościuszki 5,  72-010 Police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do dnia zakończenia naboru określonego.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Liczy się data wpływu Wniosku do PUP.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185591" y="193008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3361" y="504299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ZASADY PRZYZNAWANIA VOUCHERA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949450"/>
            <a:ext cx="16757666" cy="671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o przyznanie Vouchera może być złożony przez Pracodawcę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spełniającego łącznie następujące warunki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Posiada i prowadzi swoją siedzibę lub oddział lub główne miejsce wykonywania działalności lub dodatkowe miejsce wykonywania działalności na terenie województwa zachodniopomorskiego przez okres co najmniej 6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bezpośrednio poprzedzających dzień złożenia wniosku (w przypadku przedsiębiorców do okresu prowadzenia działalności nie wlicza się okresów zawieszenia działalności gospodarczej).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Weryfikacja nastąpi na podstawie KRS i CEIDG lub na podstawie dokumentu urzędowego wydanego przez właściwy organ prowadzący rejestr jeżeli podmiot nie podlega wpisaniu do CEIDG lub KRS;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oże być objęty pomocą de minimis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rozumieniu art. 1 załącznika I do rozporządzenia Komisji (UE) Nr 651/2014 z dnia 17 czerwca 2014 r. uznającego niektóre rodzaje pomocy za zgodne z rynkiem wewnętrznym w zastosowaniu art. 107 i 108 Traktatu w przypadku, gdy pracodawca jest przedsiębiorstwem i kwalifikuje się do przyznania pomocy de minimis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nastąpi na podstawie SUDOP).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dniu złożenia wniosku: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zalega z opłacaniem należnych składek na ubezpieczenia społeczne, ubezpieczenie zdrowotne, Fundusz Pracy, Fundusz Gwarantowanych Świadczeń Pracowniczych, Państwowy Fundusz Rehabilitacji Osób Niepełnosprawnych oraz Fundusz Emerytur Pomostowych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SI SYRIUSZ a pracodawcy z którymi będą podpisywane umowy zostaną zobowiązani do dostarczenia zaświadczenia o niezaleganiu z opłacaniem składek PFRON);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WARUNKI PRZYZNANIA WSPARCIA PRACODAWCY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6359" y="2181180"/>
            <a:ext cx="16924812" cy="6007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toczy się wobec niego postepowanie upadłościowe i nie został zgłoszony wniosek o jego likwidację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(na podstawie Formularza informacji przedstawianych przy ubieganiu się o pomoc de minimis);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był karany za przestępstwa przeciwko obrotowi gospodarczemu w okresie 2 lat przed dniem złożenia wniosku, określone w ustawie z dnia 6 czerwca 1997 r. Kodeks karny (tj. Dz. U. z 2022 r. poz. 1138 z późn. zm.) lub przestępstwa określone w ustawie z dnia 28 października 2002 r. o odpowiedzialności podmiotów zbiorowych za czyny zabronione pod groźbą kary (tj. Dz. U. z 2023 r. poz. 659 z późn. zm.)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orzeczono wobec niego zakazu dostępu do środków funduszy europejskich tj. nie podlega wykluczeniu, o którym mowa w art. 207 ustawy z dnia 27 sierpnia 2009 r. o finansach publicznych (Dz. U. 2023, poz. 1270 z późn. zm.)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 oraz przez WUP w Szczecinie przed podpisaniem umowy);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został wobec niego ustanowiony zakaz udzielania bezpośredniego lub pośredniego wsparcia ze środków unijnych na podstawie art. 1 ustawy z dnia 13 kwietnia 2022 r. o szczególnych rozwiązaniach w zakresie przeciwdziałania wspieraniu agresji na Ukrainę oraz służących ochronie bezpieczeństwa narodowego (Dz. U. z 2024 r. poz. 507)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 oraz Urząd)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WARUNKI PRZYZNANIA WSPARCIA PRACODAWCY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6359" y="1689108"/>
            <a:ext cx="17046373" cy="530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ciąży na nim obowiązek zwrotu pomocy publicznej, wynikający z decyzji Komisji Europejskiej uznającej taką pomoc za niezgodną z prawem oraz z rynkiem wewnętrznym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posiada nieuregulowanych wymagalnych zobowiązań cywilnoprawnych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złożył kompletny i prawidłowo wypełniony wniosek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(kryteria formalne mogą podlegać jednokrotnej poprawie);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przedstawi proponowaną formę zabezpieczenia zwrotu otrzymanego wsparcia;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okresie 365 dni przed dniem złożenia wniosku nie został ukarany lub skazany prawomocnym wyrokiem za naruszenie przepisów prawa pracy i nie jest objęty postępowaniem dotyczącym naruszenia przepisów prawa pracy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oświadczenia). 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WARUNKI PRZYZNANIA WSPARCIA PRACODAWCY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51886"/>
            <a:ext cx="16757666" cy="7064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Ocena wniosków jest dokonywana w oparciu o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Listę sprawdzającą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weryfikacji Wniosku o przyznanie pracodawcy Vouchera zatrudnieniowego, której wzór stanowi załącznik do Regulaminu. 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pierwszej kolejności Urząd weryfikuje spełnienie warunków formalnych, w szczególności: 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posiadanie i prowadzenie swojej siedziby lub oddziału lub głównego miejsca wykonywania działalności lub dodatkowego miejsca wykonywania działalności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 terenie województwa zachodniopomorskiego przez okres co najmniej 6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bezpośrednio poprzedzających dzień złożenia wniosku (w przypadku przedsiębiorców do okresu prowadzenia działalności nie wlicza się okresów zawieszenia działalności gospodarczej) – weryfikacja nastąpi na podstawie KRS i CEIDG lub na podstawie dokumentu urzędowego wydanego przez właściwy organ prowadzący rejestr jeżeli podmiot nie podlega wpisaniu do CEIDG lub KRS;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kompletność złożonych dokumentów;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złożenie wszystkich wymaganych oświadczeń;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wypełnienie wszystkich wymaganych pól we Wniosku;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złożenie wszystkich wymaganych załączników.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stwierdzenia braków formalnych wniosek zostanie skierowany do poprawy w wyznaczonym przez Urząd terminie.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Brak poprawy Wniosku we wskazanym terminie skutkuje odrzuceniem Wniosku.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OCENA FORMALNA WNIOSKU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72565"/>
            <a:ext cx="16757666" cy="6007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 zebraniu wniosków od Pracodawców chętnych do udziału w projekcie, PUP oceni je w oparciu o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kryteria punktowe: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Czas prowadzenia działalności gospodarczej: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powyżej 5 lat= 3 punkty;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powyżej 3 do 5 lat = 2 punkty;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powyżej 1 roku do 3 lat =1 punkt;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do 1 roku = 0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Zatrudnienie osoby bezrobotnej należącej do jednej z grup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tj.: kobiety, osoby młode, osoby 55+, osoby długotrwale bezrobotne, osoby o niskich kwalifikacjach i kompetencjach, osoby z niepełnosprawnościami: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tak= 20 punktów;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nie=0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Firma działa w obszarze Inteligentnych Specjalizacji Pomorza Zachodniego zgodnie z głównym kodem PKD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tak = 10 punktów;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nie = 0 punktów.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OCENA PUNKTOWA WNIOSKU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63596"/>
            <a:ext cx="16757666" cy="6359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 zebraniu wniosków od Pracodawców chętnych do udziału w projekcie, PUP oceni je w oparciu o kryteria punktowe: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Firma działa na obszarze Specjalnej Strefy Włączenia: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tak= 10 punktów;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nie = 0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Oferowane wynagrodzenie wyższe od kwoty minimalnego wynagrodzenia: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wynagrodzenie wyższe o 10% = 3 punkty;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wynagrodzenie wyższe o 15% = 5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Maksymalna liczba punktów do uzyskania przez Pracodawcę wynosi: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48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Pracodawcy z większą liczbą uzyskanych punktów będą mieli pierwszeństwo w uzyskaniu wsparcia.</a:t>
            </a:r>
          </a:p>
          <a:p>
            <a:pPr algn="l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uzyskanej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takiej samej liczby punktów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przez Wnioskodawców, wyższe miejsce na liście, otrzyma Wnioskodawca działający na obszarze Inteligentnej Specjalizacji Pomorza Zachodniego zgodnie z głównym kodem PKD prowadzonej działalności 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dalszej kolejności premiowana będzie oferowana wysokość wynagrodzenia.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OCENA PUNKTOWA WNIOSKU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709224" y="5224224"/>
            <a:ext cx="11253893" cy="3344387"/>
            <a:chOff x="0" y="0"/>
            <a:chExt cx="15005190" cy="44591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28672" y="0"/>
              <a:ext cx="5287727" cy="1384651"/>
            </a:xfrm>
            <a:custGeom>
              <a:avLst/>
              <a:gdLst/>
              <a:ahLst/>
              <a:cxnLst/>
              <a:rect r="r" b="b" t="t" l="l"/>
              <a:pathLst>
                <a:path h="1384651" w="5287727">
                  <a:moveTo>
                    <a:pt x="0" y="0"/>
                  </a:moveTo>
                  <a:lnTo>
                    <a:pt x="5287728" y="0"/>
                  </a:lnTo>
                  <a:lnTo>
                    <a:pt x="5287728" y="1384651"/>
                  </a:lnTo>
                  <a:lnTo>
                    <a:pt x="0" y="1384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454799"/>
              <a:ext cx="8127956" cy="1587158"/>
            </a:xfrm>
            <a:custGeom>
              <a:avLst/>
              <a:gdLst/>
              <a:ahLst/>
              <a:cxnLst/>
              <a:rect r="r" b="b" t="t" l="l"/>
              <a:pathLst>
                <a:path h="1587158" w="8127956">
                  <a:moveTo>
                    <a:pt x="0" y="0"/>
                  </a:moveTo>
                  <a:lnTo>
                    <a:pt x="8127956" y="0"/>
                  </a:lnTo>
                  <a:lnTo>
                    <a:pt x="8127956" y="1587158"/>
                  </a:lnTo>
                  <a:lnTo>
                    <a:pt x="0" y="1587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80987" y="3015007"/>
              <a:ext cx="7461569" cy="1444175"/>
            </a:xfrm>
            <a:custGeom>
              <a:avLst/>
              <a:gdLst/>
              <a:ahLst/>
              <a:cxnLst/>
              <a:rect r="r" b="b" t="t" l="l"/>
              <a:pathLst>
                <a:path h="1444175" w="7461569">
                  <a:moveTo>
                    <a:pt x="0" y="0"/>
                  </a:moveTo>
                  <a:lnTo>
                    <a:pt x="7461569" y="0"/>
                  </a:lnTo>
                  <a:lnTo>
                    <a:pt x="7461569" y="1444175"/>
                  </a:lnTo>
                  <a:lnTo>
                    <a:pt x="0" y="1444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8702651" y="46301"/>
              <a:ext cx="6302539" cy="1338351"/>
            </a:xfrm>
            <a:custGeom>
              <a:avLst/>
              <a:gdLst/>
              <a:ahLst/>
              <a:cxnLst/>
              <a:rect r="r" b="b" t="t" l="l"/>
              <a:pathLst>
                <a:path h="1338351" w="6302539">
                  <a:moveTo>
                    <a:pt x="0" y="0"/>
                  </a:moveTo>
                  <a:lnTo>
                    <a:pt x="6302539" y="0"/>
                  </a:lnTo>
                  <a:lnTo>
                    <a:pt x="6302539" y="1338350"/>
                  </a:lnTo>
                  <a:lnTo>
                    <a:pt x="0" y="1338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8702651" y="1495415"/>
              <a:ext cx="6302539" cy="1433353"/>
            </a:xfrm>
            <a:custGeom>
              <a:avLst/>
              <a:gdLst/>
              <a:ahLst/>
              <a:cxnLst/>
              <a:rect r="r" b="b" t="t" l="l"/>
              <a:pathLst>
                <a:path h="1433353" w="6302539">
                  <a:moveTo>
                    <a:pt x="0" y="0"/>
                  </a:moveTo>
                  <a:lnTo>
                    <a:pt x="6302539" y="0"/>
                  </a:lnTo>
                  <a:lnTo>
                    <a:pt x="6302539" y="1433353"/>
                  </a:lnTo>
                  <a:lnTo>
                    <a:pt x="0" y="1433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8702651" y="3041957"/>
              <a:ext cx="4404902" cy="1390275"/>
            </a:xfrm>
            <a:custGeom>
              <a:avLst/>
              <a:gdLst/>
              <a:ahLst/>
              <a:cxnLst/>
              <a:rect r="r" b="b" t="t" l="l"/>
              <a:pathLst>
                <a:path h="1390275" w="4404902">
                  <a:moveTo>
                    <a:pt x="0" y="0"/>
                  </a:moveTo>
                  <a:lnTo>
                    <a:pt x="4404903" y="0"/>
                  </a:lnTo>
                  <a:lnTo>
                    <a:pt x="4404903" y="1390275"/>
                  </a:lnTo>
                  <a:lnTo>
                    <a:pt x="0" y="1390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686836" y="1554791"/>
            <a:ext cx="16149410" cy="283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Inteligentne specjalizacje to narzędzie Unii Europejskiej,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które obliguje regiony państw członkowskich do identyfikacji tych obszarów gospodarczych, w których chcą się rozwijać i podnosić konkurencyjność.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Inteligentne specjalizacje Województwa Zachodniopomorskiego - strategiczne obszary wykazujące największy potencjał do generowania wartości dodanej.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Idea inteligentnych specjalizacji polega na zdiagnozowaniu i rozwijaniu przewag technologicznych regionu opartych na jego zasobach.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Publikacja do pobrania ze strony: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https://smart.wzp.pl/inteligentne-specjalizacje/inteligentne-specjalizacje-2021-2027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INTELIGENTNE SPECJALIZACJE WOJEWÓDZTWA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86836" y="4429760"/>
            <a:ext cx="17107302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Wykaz PKD znajduje się w załączniku nr 1 do dokumentu  znajdujący się na stronie 45 ww. dokumentu.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650795" y="1646655"/>
            <a:ext cx="7540560" cy="8247813"/>
          </a:xfrm>
          <a:custGeom>
            <a:avLst/>
            <a:gdLst/>
            <a:ahLst/>
            <a:cxnLst/>
            <a:rect r="r" b="b" t="t" l="l"/>
            <a:pathLst>
              <a:path h="8247813" w="7540560">
                <a:moveTo>
                  <a:pt x="0" y="0"/>
                </a:moveTo>
                <a:lnTo>
                  <a:pt x="7540560" y="0"/>
                </a:lnTo>
                <a:lnTo>
                  <a:pt x="7540560" y="8247813"/>
                </a:lnTo>
                <a:lnTo>
                  <a:pt x="0" y="8247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33628" y="2132023"/>
            <a:ext cx="9722341" cy="494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Obszar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strategicznej interwencji regionu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charakteryzujący się kumulacją niekorzystnych zjawisk społecznych, gospodarczych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 przestrzennych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zgodnie z dokumentem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„Delimitacja Specjalnej Strefy Włączenia na obszarze województwa zachodniopomorskiego oraz planowane kierunki działań interwencyjnych”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Szczecin sierpień 2023. Delimitacja Specjalnej Strefy Włączenia na obszarze Województwa Zachodniopomorskiego oraz planowane kierunki działań interwencyjnych jest dostępna na stronie: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https://wzs.wzp.pl/programowanie-rozwoju/specjalna-strefa-wlaczenia/biezace-informacje-o-ssw/delimitacja-specjalnej-strefy-wlaczenia-na-obszarze-wojewodztwa-zachodniopomorskiego-oraz-planowane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SPECJALNA STREFA WŁĄCZENIA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281981" y="1774418"/>
            <a:ext cx="7348926" cy="6297111"/>
          </a:xfrm>
          <a:custGeom>
            <a:avLst/>
            <a:gdLst/>
            <a:ahLst/>
            <a:cxnLst/>
            <a:rect r="r" b="b" t="t" l="l"/>
            <a:pathLst>
              <a:path h="6297111" w="7348926">
                <a:moveTo>
                  <a:pt x="0" y="0"/>
                </a:moveTo>
                <a:lnTo>
                  <a:pt x="7348926" y="0"/>
                </a:lnTo>
                <a:lnTo>
                  <a:pt x="7348926" y="6297111"/>
                </a:lnTo>
                <a:lnTo>
                  <a:pt x="0" y="6297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028824"/>
            <a:ext cx="12670188" cy="671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I Składanie wniosków: od 01.10.2024 r. do 14.10.2024 r. godz. 14.00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II Ocena formalna wniosków: do 03.11.2024 r.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wezwania do uzupełnienia wniosków (możliwa jednokrotna poprawa),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braku uzupełnienia w wyznaczonym terminie - odrzucenie wniosku,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negocjacje z wnioskodawcą dot. tworzonego stanowiska pracy,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przyznanie punktów według kryteriów oceny,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stworzenie wstępnej listy rankingowej.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III Opublikowanie wstępnej listy rankingowej: do 06.11.2024 r.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przedstawienie przez Urząd Pracy kandydatów do pracy,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ma możliwość przedstawienia swojego kandydata,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jeżeli kandydat odrzuci propozycję to Urząd Pracy kieruje kolejną osobę,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jeżeli jest więcej kandydatów to Pracodawca przeprowadza rozmowę kwalifikacyjną,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Pracodawcy składają propozycję wykazu wydatków do poniesienia,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negocjacje z Pracodawcą w sprawie wykazu wydatków,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Akceptacja przez pracodawcę zatrudnienia skierowanej osoby.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IV Opublikowanie ostatecznej listy rankingowej: do 23.11.2024 r.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V Podpisanie umów z Pracodawcami i wypłata Voucherów: do 20.12.2024 r.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warunkiem wypłaty Vouchera jest podpisanie umowy ze skierowaną osobą</a:t>
            </a:r>
          </a:p>
          <a:p>
            <a:pPr algn="l">
              <a:lnSpc>
                <a:spcPts val="28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ETAPY OCENY ZŁOŻONYCH WNIOSKÓW I TERMINY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5372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CO TO JEST VOUCHER ZATRUDNIENIOWY?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949990" y="1651994"/>
            <a:ext cx="7338010" cy="7445291"/>
          </a:xfrm>
          <a:custGeom>
            <a:avLst/>
            <a:gdLst/>
            <a:ahLst/>
            <a:cxnLst/>
            <a:rect r="r" b="b" t="t" l="l"/>
            <a:pathLst>
              <a:path h="7445291" w="7338010">
                <a:moveTo>
                  <a:pt x="0" y="0"/>
                </a:moveTo>
                <a:lnTo>
                  <a:pt x="7338010" y="0"/>
                </a:lnTo>
                <a:lnTo>
                  <a:pt x="7338010" y="7445291"/>
                </a:lnTo>
                <a:lnTo>
                  <a:pt x="0" y="7445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CO TO JEST VOUCHER ZATRUDNIENIOWY?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1365" y="5907180"/>
            <a:ext cx="9585295" cy="134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Voucher będzie mógł zostać przeznaczony przez Pracodawcę na odpowiednie przygotowanie pracownika i/lub jego stanowiska pracy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zgodnie z określonym szerokim i elastycznym katalogiem kosztów.</a:t>
            </a:r>
          </a:p>
          <a:p>
            <a:pPr algn="just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721365" y="2831128"/>
            <a:ext cx="9490044" cy="300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zatrudnieniowy to nowe narzędzie wsparcia dla Pracodawców,</a:t>
            </a: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mające na celu przygotowanie pracowników do pracy na nowym stanowisku lub samego stanowiska pracy, udzielane przez Powiatowe Urzędy Pracy realizujące projekty. Pracodawca biorący udział w projekcie może otrzymać do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40 000 zł dofinansowania z EFS+ na zatrudnienie jednej osoby bezrobotnej.</a:t>
            </a:r>
          </a:p>
          <a:p>
            <a:pPr algn="just">
              <a:lnSpc>
                <a:spcPts val="2659"/>
              </a:lnSpc>
              <a:spcBef>
                <a:spcPct val="0"/>
              </a:spcBef>
            </a:pPr>
          </a:p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Narzędzie wypracowane w ramach projektu pilotażowego realizowanego przez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Wojewódzki Urząd Pracy w Szczecinie w 2022 roku.</a:t>
            </a:r>
          </a:p>
          <a:p>
            <a:pPr algn="just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780418" y="7146898"/>
            <a:ext cx="8962296" cy="67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Projekty dzięki, którym można otrzymać Voucher zatrudnieniowy realizuje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16 Powiatowych Urzędów Pracy</a:t>
            </a: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Województwa Zachodniopomorskiego.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514622" y="2015444"/>
            <a:ext cx="5762336" cy="3839157"/>
          </a:xfrm>
          <a:custGeom>
            <a:avLst/>
            <a:gdLst/>
            <a:ahLst/>
            <a:cxnLst/>
            <a:rect r="r" b="b" t="t" l="l"/>
            <a:pathLst>
              <a:path h="3839157" w="5762336">
                <a:moveTo>
                  <a:pt x="0" y="0"/>
                </a:moveTo>
                <a:lnTo>
                  <a:pt x="5762336" y="0"/>
                </a:lnTo>
                <a:lnTo>
                  <a:pt x="5762336" y="3839156"/>
                </a:lnTo>
                <a:lnTo>
                  <a:pt x="0" y="3839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14622" y="5854600"/>
            <a:ext cx="5762336" cy="3839157"/>
          </a:xfrm>
          <a:custGeom>
            <a:avLst/>
            <a:gdLst/>
            <a:ahLst/>
            <a:cxnLst/>
            <a:rect r="r" b="b" t="t" l="l"/>
            <a:pathLst>
              <a:path h="3839157" w="5762336">
                <a:moveTo>
                  <a:pt x="0" y="0"/>
                </a:moveTo>
                <a:lnTo>
                  <a:pt x="5762336" y="0"/>
                </a:lnTo>
                <a:lnTo>
                  <a:pt x="5762336" y="3839157"/>
                </a:lnTo>
                <a:lnTo>
                  <a:pt x="0" y="3839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46359" y="1894851"/>
            <a:ext cx="11317825" cy="8121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Urząd przedstawia Wnioskodawcy wybranemu do dofinansowania znajdującemu się na wstępnej liście rankingowej,  kandydatów do pracy z uwzględnieniem przedstawionych przez Wnioskodawcę informacji zawartych w Załączniku A Wniosku.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ma również możliwość zaproponować swojego kandydata, pod warunkiem, iż jest on zarejestrowany jako osoba bezrobotna.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przypadku, gdy w ewidencji osób bezrobotnych, nie znajdują się osoby spełniające wszystkich wymagań Wnioskodawcy określonych w Załączniku A Wniosku, Urząd przedstawi Pracodawcy osoby o kwalifikacjach innych niż wymagane, umożliwiające wykonywanie zadań na oferowanym stanowisku wskazanym w Załączniku A Wniosku.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przypadku, gdy więcej niż jeden kandydat będzie spełniał wymagania Pracodawcy określone w Załączniku A Wniosku, Urząd umożliwi Pracodawcy wybór osoby bezrobotnej (rozmowa kwalifikacyjna).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odmowy podjęcia zatrudnienia przez osobę bezrobotną Urząd skieruje do Pracodawcy kolejnego wybranego kandydata.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KANDYDAT DO PRACY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709281" y="1980300"/>
            <a:ext cx="5578719" cy="3716822"/>
          </a:xfrm>
          <a:custGeom>
            <a:avLst/>
            <a:gdLst/>
            <a:ahLst/>
            <a:cxnLst/>
            <a:rect r="r" b="b" t="t" l="l"/>
            <a:pathLst>
              <a:path h="3716822" w="5578719">
                <a:moveTo>
                  <a:pt x="0" y="0"/>
                </a:moveTo>
                <a:lnTo>
                  <a:pt x="5578719" y="0"/>
                </a:lnTo>
                <a:lnTo>
                  <a:pt x="5578719" y="3716821"/>
                </a:lnTo>
                <a:lnTo>
                  <a:pt x="0" y="3716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709281" y="5697121"/>
            <a:ext cx="5727584" cy="3961396"/>
          </a:xfrm>
          <a:custGeom>
            <a:avLst/>
            <a:gdLst/>
            <a:ahLst/>
            <a:cxnLst/>
            <a:rect r="r" b="b" t="t" l="l"/>
            <a:pathLst>
              <a:path h="3961396" w="5727584">
                <a:moveTo>
                  <a:pt x="0" y="0"/>
                </a:moveTo>
                <a:lnTo>
                  <a:pt x="5727584" y="0"/>
                </a:lnTo>
                <a:lnTo>
                  <a:pt x="5727584" y="3961397"/>
                </a:lnTo>
                <a:lnTo>
                  <a:pt x="0" y="3961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8438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04179" y="1720843"/>
            <a:ext cx="11409947" cy="741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zobowiązuje się do zapewnienia ciągłości zatrudnienia na stanowisku pracy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przez 12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okresie maksymalnie 15 miesięcy od dnia zatrudnienia osoby bezrobotnej.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zatrudniania więcej niż jednej osoby na stanowisku w okresach po sobie następujących,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okresy zatrudnienia ulegają sumowaniu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dla poszczególnych osób. Do okresu zatrudnienia wliczane są przerwy w zatrudnieniu związane ze zwolnieniem lekarskim, przebywaniem na zasiłku chorobowym/ opiekuńczym, urlopie wypoczynkowym/ macierzyńskim/ ojcowskim/ rodzicielskim oraz wychowawczym, pobieraniem świadczenia rehabilitacyjnego, natomiast nie zalicza się dni nieusprawiedliwionych nieobecności.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co do zasady nie może rozwiązać, ze skierowaną osobą bezrobotną, umowy o pracę za wypowiedzeniem dokonanym przez Pracodawcę, bądź na mocy porozumienia stron.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ożliwe jest rozwiązanie umowy o pracę, ze skierowaną osobą bezrobotną,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szczególnie uzasadnionych przypadkach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pod warunkiem uzgodnienia tego i uzyskania akceptacji PUP.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KANDYDAT DO PRACY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709281" y="1980300"/>
            <a:ext cx="5578719" cy="3716822"/>
          </a:xfrm>
          <a:custGeom>
            <a:avLst/>
            <a:gdLst/>
            <a:ahLst/>
            <a:cxnLst/>
            <a:rect r="r" b="b" t="t" l="l"/>
            <a:pathLst>
              <a:path h="3716822" w="5578719">
                <a:moveTo>
                  <a:pt x="0" y="0"/>
                </a:moveTo>
                <a:lnTo>
                  <a:pt x="5578719" y="0"/>
                </a:lnTo>
                <a:lnTo>
                  <a:pt x="5578719" y="3716821"/>
                </a:lnTo>
                <a:lnTo>
                  <a:pt x="0" y="3716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709281" y="5697121"/>
            <a:ext cx="5727584" cy="3961396"/>
          </a:xfrm>
          <a:custGeom>
            <a:avLst/>
            <a:gdLst/>
            <a:ahLst/>
            <a:cxnLst/>
            <a:rect r="r" b="b" t="t" l="l"/>
            <a:pathLst>
              <a:path h="3961396" w="5727584">
                <a:moveTo>
                  <a:pt x="0" y="0"/>
                </a:moveTo>
                <a:lnTo>
                  <a:pt x="5727584" y="0"/>
                </a:lnTo>
                <a:lnTo>
                  <a:pt x="5727584" y="3961397"/>
                </a:lnTo>
                <a:lnTo>
                  <a:pt x="0" y="3961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8438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04179" y="1720843"/>
            <a:ext cx="11577092" cy="494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rozwiązania  umowy o pracę ze skierowaną osobą bezrobotną Pracodawca niezwłocznie występuje do PUP o skierowanie innego kandydata na zwolnione stanowisko pracy.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rozwiązania umowy o pracę przez skierowaną osobę bezrobotną lub rozwiązania z nim umowy o pracę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przed upływem obligatoryjnego okresu 12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PUP kieruje na zwolnione stanowisko pracy inną osobę bezrobotną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terminie do 30 dni, licząc od dnia rozwiązania umowy o pracę z poprzednią osobą bezrobotną. Wskazany okres 30 dni nie wlicza się w obligatoryjny okres zatrudnienia 12 miesięcy.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odmowy przyjęcia skierowanej kolejnej osoby bezrobotnej na zwolnione stanowisko pracy Pracodawca zwraca uzyskaną pomoc w wysokości proporcjonalnej do okresu niezatrudniania na utworzonym stanowisku wraz z odsetkami w wysokości określonej jak dla zaległości podatkowych naliczonymi od dnia otrzymania świadczenia.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KANDYDAT DO PRACY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09890" y="2006579"/>
            <a:ext cx="16484155" cy="671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Pracodawca, zobowiązany jest do przedłożenia wybranej formy zabezpieczenia Umowy o przyznanie Vouchera Zatrudnieniowego: 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poręczenie jednej osoby trzeciej,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akt notarialny o poddaniu się egzekucji.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Poręczycielem, w przypadku o którym mowa w może być osoba fizyczna która osiąga wynagrodzenie lub dochód na poziomie co najmniej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5700 zł brutto miesięcznie.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Jeżeli poręczycielami są co najmniej dwie osoby fizyczne , to wynagrodzenie lub dochód każdej z nich powinien wynosić co najmniej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4600 zł brutto miesięcznie.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Poręczycielem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może być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osoba fizyczna: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pozostająca w stosunku pracy z pracodawcą nie będącym w stanie likwidacji lub upadłości, zatrudniona na czas nieokreślony lub określony nie krótszy niż 2 lata licząc od dnia podpisania umowy przez wnioskodawcę, nie będąca w okresie wypowiedzenia, wobec której nie toczy się postępowanie egzekucyjne, 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prowadząca działalność gospodarczą, która to działalność nie jest w stanie likwidacji lub upadłości, a osoba prowadząca ww. działalność nie posiada zaległości w Zakładzie Ubezpieczeń Społecznych i Urzędzie Skarbowym z tytułu jej prowadzenia, z wyłączeniem osób fizycznych prowadzących działalność gospodarczą – rozliczających się z podatku dochodowego w formie karty podatkowej oraz w formie ryczałtu od przychodów ewidencjonowanych,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osoba posiadająca prawo do emerytury lub renty stałej.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FORMY ZABEZPIECZENIA WYKONANIA UMOWY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81137"/>
            <a:ext cx="16757666" cy="847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Poręczycielem nie może być: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współmałżonek wnioskodawcy oraz współmałżonek poręczyciela pozostający z nim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małżeńskiej wspólności majątkowej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osoba, która udzieliła już poręczenia spłaty zadłużenia wynikającego z niezakończonej umowy dotyczącej uzyskania środków będących w dyspozycji Urzędu (środki na podjęcie działalności gospodarczej, utworzenie lub przystąpienie do spółdzielni socjalnej, refundację kosztów wyposażenia lub doposażenia stanowiska pracy dla skierowanego bezrobotnego itp.).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Poręczyciel przedkłada oświadczenie o uzyskiwanych dochodach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ze wskazaniem źródła i kwoty dochodu oraz o aktualnych zobowiązaniach finansowych z określeniem wysokości miesięcznej spłaty zadłużenia, podając jednocześnie imię, nazwisko, adres zamieszkania, numer PESEL, jeżeli został nadany, oraz nazwę i numer dokumentu potwierdzającego tożsamość. Poręczyciel potwierdza własnoręcznym podpisem prawdziwość informacji zawartych w oświadczeniu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Poręczyciel pozostający w związku małżeńskim musi uzyskać zgodę współmałżonka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na udzielenie poręczenia, z wyjątkiem sytuacji, w której małżonkowie posiadają rozdzielność majątkową.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Poręczenie w formie aktu notarialnego o poddaniu się egzekucj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 regulowane jest natomiast przepisami prawa m.in. ustawą z dnia 14 lutego 1991 r. Prawo o notariacie (t.j. Dz. U. z 2024 r. poz. 1001). Jest sporządzany każdorazowo przez Notariusza z uwzględnieniem przepisów prawa.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Koszty związane z zabezpieczeniem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ewentualnego zwrotu przyznanych środków w formie aktu notarialnego o poddaniu się egzekucji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pokrywa Pracodawca.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FORMY ZABEZPIECZENIA WYKONANIA UMOWY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94937" y="-6126102"/>
            <a:ext cx="11049451" cy="11049451"/>
          </a:xfrm>
          <a:custGeom>
            <a:avLst/>
            <a:gdLst/>
            <a:ahLst/>
            <a:cxnLst/>
            <a:rect r="r" b="b" t="t" l="l"/>
            <a:pathLst>
              <a:path h="11049451" w="11049451">
                <a:moveTo>
                  <a:pt x="0" y="0"/>
                </a:moveTo>
                <a:lnTo>
                  <a:pt x="11049451" y="0"/>
                </a:lnTo>
                <a:lnTo>
                  <a:pt x="11049451" y="11049451"/>
                </a:lnTo>
                <a:lnTo>
                  <a:pt x="0" y="11049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62263" y="-3619233"/>
            <a:ext cx="13313729" cy="13313729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18147"/>
            </a:solidFill>
          </p:spPr>
        </p:sp>
      </p:grpSp>
      <p:grpSp>
        <p:nvGrpSpPr>
          <p:cNvPr name="Group 5" id="5"/>
          <p:cNvGrpSpPr/>
          <p:nvPr/>
        </p:nvGrpSpPr>
        <p:grpSpPr>
          <a:xfrm rot="-3270436">
            <a:off x="9578739" y="-1154025"/>
            <a:ext cx="12887782" cy="7088417"/>
            <a:chOff x="0" y="0"/>
            <a:chExt cx="4060919" cy="22335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9050" y="19050"/>
              <a:ext cx="4022947" cy="2195449"/>
            </a:xfrm>
            <a:custGeom>
              <a:avLst/>
              <a:gdLst/>
              <a:ahLst/>
              <a:cxnLst/>
              <a:rect r="r" b="b" t="t" l="l"/>
              <a:pathLst>
                <a:path h="2195449" w="4022947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60920" cy="2233549"/>
            </a:xfrm>
            <a:custGeom>
              <a:avLst/>
              <a:gdLst/>
              <a:ahLst/>
              <a:cxnLst/>
              <a:rect r="r" b="b" t="t" l="l"/>
              <a:pathLst>
                <a:path h="2233549" w="406092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134553" y="1430734"/>
            <a:ext cx="6546984" cy="654695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06" t="0" r="-24906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60215" y="681012"/>
            <a:ext cx="1729900" cy="1082714"/>
          </a:xfrm>
          <a:custGeom>
            <a:avLst/>
            <a:gdLst/>
            <a:ahLst/>
            <a:cxnLst/>
            <a:rect r="r" b="b" t="t" l="l"/>
            <a:pathLst>
              <a:path h="1082714" w="1729900">
                <a:moveTo>
                  <a:pt x="0" y="0"/>
                </a:moveTo>
                <a:lnTo>
                  <a:pt x="1729900" y="0"/>
                </a:lnTo>
                <a:lnTo>
                  <a:pt x="1729900" y="1082714"/>
                </a:lnTo>
                <a:lnTo>
                  <a:pt x="0" y="10827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34341" y="528069"/>
            <a:ext cx="1128485" cy="1465565"/>
          </a:xfrm>
          <a:custGeom>
            <a:avLst/>
            <a:gdLst/>
            <a:ahLst/>
            <a:cxnLst/>
            <a:rect r="r" b="b" t="t" l="l"/>
            <a:pathLst>
              <a:path h="1465565" w="1128485">
                <a:moveTo>
                  <a:pt x="0" y="0"/>
                </a:moveTo>
                <a:lnTo>
                  <a:pt x="1128485" y="0"/>
                </a:lnTo>
                <a:lnTo>
                  <a:pt x="112848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9269" y="9389232"/>
            <a:ext cx="681596" cy="442460"/>
          </a:xfrm>
          <a:custGeom>
            <a:avLst/>
            <a:gdLst/>
            <a:ahLst/>
            <a:cxnLst/>
            <a:rect r="r" b="b" t="t" l="l"/>
            <a:pathLst>
              <a:path h="442460" w="681596">
                <a:moveTo>
                  <a:pt x="0" y="0"/>
                </a:moveTo>
                <a:lnTo>
                  <a:pt x="681596" y="0"/>
                </a:lnTo>
                <a:lnTo>
                  <a:pt x="681596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891153" y="9389232"/>
            <a:ext cx="575303" cy="442460"/>
          </a:xfrm>
          <a:custGeom>
            <a:avLst/>
            <a:gdLst/>
            <a:ahLst/>
            <a:cxnLst/>
            <a:rect r="r" b="b" t="t" l="l"/>
            <a:pathLst>
              <a:path h="442460" w="575303">
                <a:moveTo>
                  <a:pt x="0" y="0"/>
                </a:moveTo>
                <a:lnTo>
                  <a:pt x="575303" y="0"/>
                </a:lnTo>
                <a:lnTo>
                  <a:pt x="575303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906291" y="9330636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25165" y="9392975"/>
            <a:ext cx="2498605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91 42 40 860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80756" y="9378985"/>
            <a:ext cx="3692032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szpo@praca.gov.pl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552263" y="9378985"/>
            <a:ext cx="3474997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www.police.praca.gov.pl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50401" y="684952"/>
            <a:ext cx="1549070" cy="102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707"/>
              </a:lnSpc>
              <a:spcBef>
                <a:spcPct val="0"/>
              </a:spcBef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60215" y="4250188"/>
            <a:ext cx="1017840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6999" spc="-3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DZIĘKUJĘ ZA UWAGĘ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683659" y="5858866"/>
            <a:ext cx="7306512" cy="970092"/>
            <a:chOff x="0" y="0"/>
            <a:chExt cx="9742017" cy="129345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2731660" y="0"/>
              <a:ext cx="1293456" cy="1293456"/>
            </a:xfrm>
            <a:custGeom>
              <a:avLst/>
              <a:gdLst/>
              <a:ahLst/>
              <a:cxnLst/>
              <a:rect r="r" b="b" t="t" l="l"/>
              <a:pathLst>
                <a:path h="1293456" w="1293456">
                  <a:moveTo>
                    <a:pt x="0" y="0"/>
                  </a:moveTo>
                  <a:lnTo>
                    <a:pt x="1293455" y="0"/>
                  </a:lnTo>
                  <a:lnTo>
                    <a:pt x="1293455" y="1293456"/>
                  </a:lnTo>
                  <a:lnTo>
                    <a:pt x="0" y="1293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4179349" y="164375"/>
              <a:ext cx="1016781" cy="1016781"/>
            </a:xfrm>
            <a:custGeom>
              <a:avLst/>
              <a:gdLst/>
              <a:ahLst/>
              <a:cxnLst/>
              <a:rect r="r" b="b" t="t" l="l"/>
              <a:pathLst>
                <a:path h="1016781" w="1016781">
                  <a:moveTo>
                    <a:pt x="0" y="0"/>
                  </a:moveTo>
                  <a:lnTo>
                    <a:pt x="1016781" y="0"/>
                  </a:lnTo>
                  <a:lnTo>
                    <a:pt x="1016781" y="1016781"/>
                  </a:lnTo>
                  <a:lnTo>
                    <a:pt x="0" y="1016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8789172" y="148752"/>
              <a:ext cx="952845" cy="1011708"/>
            </a:xfrm>
            <a:custGeom>
              <a:avLst/>
              <a:gdLst/>
              <a:ahLst/>
              <a:cxnLst/>
              <a:rect r="r" b="b" t="t" l="l"/>
              <a:pathLst>
                <a:path h="1011708" w="952845">
                  <a:moveTo>
                    <a:pt x="0" y="0"/>
                  </a:moveTo>
                  <a:lnTo>
                    <a:pt x="952845" y="0"/>
                  </a:lnTo>
                  <a:lnTo>
                    <a:pt x="952845" y="1011708"/>
                  </a:lnTo>
                  <a:lnTo>
                    <a:pt x="0" y="101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399501"/>
              <a:ext cx="2295922" cy="43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Znajdź nas na: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5538007" y="399501"/>
              <a:ext cx="3001764" cy="43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 bądź na bieżąco!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954707" y="2056489"/>
            <a:ext cx="13708378" cy="1005281"/>
          </a:xfrm>
          <a:custGeom>
            <a:avLst/>
            <a:gdLst/>
            <a:ahLst/>
            <a:cxnLst/>
            <a:rect r="r" b="b" t="t" l="l"/>
            <a:pathLst>
              <a:path h="1005281" w="13708378">
                <a:moveTo>
                  <a:pt x="0" y="0"/>
                </a:moveTo>
                <a:lnTo>
                  <a:pt x="13708377" y="0"/>
                </a:lnTo>
                <a:lnTo>
                  <a:pt x="13708377" y="1005281"/>
                </a:lnTo>
                <a:lnTo>
                  <a:pt x="0" y="10052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827725" y="3980110"/>
            <a:ext cx="820608" cy="820608"/>
            <a:chOff x="0" y="0"/>
            <a:chExt cx="1094143" cy="10941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94143" cy="1094143"/>
            </a:xfrm>
            <a:custGeom>
              <a:avLst/>
              <a:gdLst/>
              <a:ahLst/>
              <a:cxnLst/>
              <a:rect r="r" b="b" t="t" l="l"/>
              <a:pathLst>
                <a:path h="1094143" w="1094143">
                  <a:moveTo>
                    <a:pt x="0" y="0"/>
                  </a:moveTo>
                  <a:lnTo>
                    <a:pt x="1094143" y="0"/>
                  </a:lnTo>
                  <a:lnTo>
                    <a:pt x="1094143" y="1094143"/>
                  </a:lnTo>
                  <a:lnTo>
                    <a:pt x="0" y="109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2515" y="82515"/>
              <a:ext cx="929113" cy="929113"/>
            </a:xfrm>
            <a:custGeom>
              <a:avLst/>
              <a:gdLst/>
              <a:ahLst/>
              <a:cxnLst/>
              <a:rect r="r" b="b" t="t" l="l"/>
              <a:pathLst>
                <a:path h="929113" w="929113">
                  <a:moveTo>
                    <a:pt x="0" y="0"/>
                  </a:moveTo>
                  <a:lnTo>
                    <a:pt x="929113" y="0"/>
                  </a:lnTo>
                  <a:lnTo>
                    <a:pt x="929113" y="929113"/>
                  </a:lnTo>
                  <a:lnTo>
                    <a:pt x="0" y="929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0690" y="130690"/>
              <a:ext cx="832762" cy="832762"/>
            </a:xfrm>
            <a:custGeom>
              <a:avLst/>
              <a:gdLst/>
              <a:ahLst/>
              <a:cxnLst/>
              <a:rect r="r" b="b" t="t" l="l"/>
              <a:pathLst>
                <a:path h="832762" w="832762">
                  <a:moveTo>
                    <a:pt x="0" y="0"/>
                  </a:moveTo>
                  <a:lnTo>
                    <a:pt x="832763" y="0"/>
                  </a:lnTo>
                  <a:lnTo>
                    <a:pt x="832763" y="832763"/>
                  </a:lnTo>
                  <a:lnTo>
                    <a:pt x="0" y="832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546" r="0" b="-546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58291" y="6032528"/>
            <a:ext cx="667442" cy="667442"/>
          </a:xfrm>
          <a:custGeom>
            <a:avLst/>
            <a:gdLst/>
            <a:ahLst/>
            <a:cxnLst/>
            <a:rect r="r" b="b" t="t" l="l"/>
            <a:pathLst>
              <a:path h="667442" w="667442">
                <a:moveTo>
                  <a:pt x="0" y="0"/>
                </a:moveTo>
                <a:lnTo>
                  <a:pt x="667443" y="0"/>
                </a:lnTo>
                <a:lnTo>
                  <a:pt x="667443" y="667443"/>
                </a:lnTo>
                <a:lnTo>
                  <a:pt x="0" y="6674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852429" y="5099329"/>
            <a:ext cx="679167" cy="679167"/>
          </a:xfrm>
          <a:custGeom>
            <a:avLst/>
            <a:gdLst/>
            <a:ahLst/>
            <a:cxnLst/>
            <a:rect r="r" b="b" t="t" l="l"/>
            <a:pathLst>
              <a:path h="679167" w="679167">
                <a:moveTo>
                  <a:pt x="0" y="0"/>
                </a:moveTo>
                <a:lnTo>
                  <a:pt x="679167" y="0"/>
                </a:lnTo>
                <a:lnTo>
                  <a:pt x="679167" y="679168"/>
                </a:lnTo>
                <a:lnTo>
                  <a:pt x="0" y="6791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827725" y="6954003"/>
            <a:ext cx="755086" cy="755086"/>
          </a:xfrm>
          <a:custGeom>
            <a:avLst/>
            <a:gdLst/>
            <a:ahLst/>
            <a:cxnLst/>
            <a:rect r="r" b="b" t="t" l="l"/>
            <a:pathLst>
              <a:path h="755086" w="755086">
                <a:moveTo>
                  <a:pt x="0" y="0"/>
                </a:moveTo>
                <a:lnTo>
                  <a:pt x="755087" y="0"/>
                </a:lnTo>
                <a:lnTo>
                  <a:pt x="755087" y="755086"/>
                </a:lnTo>
                <a:lnTo>
                  <a:pt x="0" y="7550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ZATRUDNIENIOWY W POWIECIE POLICKIM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861166" y="3996714"/>
            <a:ext cx="13720323" cy="720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 współfinansowany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ze środków Europejskiego Funduszu Społecznego Plus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Programu Regionalnego Fundusze Europejskie dla Pomorza Zachodniego 2021-2027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(Działanie 6.3).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851641" y="6091514"/>
            <a:ext cx="13720323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Okres realizacji projektu: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 01.10.2024 r. do 30.06.2026 r. (21 miesięcy).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861166" y="5221426"/>
            <a:ext cx="13720323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Całkowita kwota dofinansowania: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1 519 257,60 zł.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851641" y="6962964"/>
            <a:ext cx="13720323" cy="1425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Celem projektu jest podjęcie zatrudnienia przez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minimum 28 osób bezrobotnych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zarejestrowanych w Powiatowym Urzędzie Pracy  Policach  poprzez przyznanie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28 Voucherów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zatrudnieniowych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dla Pracodawców z terenu Powiatu Polickiego.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13681" y="6844902"/>
            <a:ext cx="9416608" cy="720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Regulamin przyznawania i wykorzystania Voucherów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zatrudnieniowych w ramach projektu “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Voucher zatrudnieniowy w Powiecie Polickim”.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64435" y="3093081"/>
            <a:ext cx="13720323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Maksymalna kwota dofinansowania na jeden Voucher: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40 000 zł.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864435" y="5930716"/>
            <a:ext cx="13720323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Maksymalna liczba Voucherów dla jednego pracodawcy: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37406" y="6796553"/>
            <a:ext cx="656061" cy="656061"/>
          </a:xfrm>
          <a:custGeom>
            <a:avLst/>
            <a:gdLst/>
            <a:ahLst/>
            <a:cxnLst/>
            <a:rect r="r" b="b" t="t" l="l"/>
            <a:pathLst>
              <a:path h="656061" w="656061">
                <a:moveTo>
                  <a:pt x="0" y="0"/>
                </a:moveTo>
                <a:lnTo>
                  <a:pt x="656061" y="0"/>
                </a:lnTo>
                <a:lnTo>
                  <a:pt x="656061" y="656060"/>
                </a:lnTo>
                <a:lnTo>
                  <a:pt x="0" y="65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15852" y="6844902"/>
            <a:ext cx="3474997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www.police.praca.gov.pl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48599" y="1948008"/>
            <a:ext cx="13720323" cy="107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o przyznanie  Vouchera Zatrudnieniowego należy złożyć w terminie naboru, tj. </a:t>
            </a: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 dnia 01.10.2024 r. do dnia 14.10.2024 r. do godz. 14.00. 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NABÓR WNIOSKÓW O PRZYZNANIE VOUCHERA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67695" y="4790892"/>
            <a:ext cx="13720323" cy="720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Wymagany wkład własny Pracodawcy na jeden Voucher: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9 696  zł wnoszony w formie wynagrodzenia pracownika.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624962" y="5801278"/>
            <a:ext cx="680950" cy="680950"/>
            <a:chOff x="0" y="0"/>
            <a:chExt cx="907933" cy="9079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7933" cy="907933"/>
            </a:xfrm>
            <a:custGeom>
              <a:avLst/>
              <a:gdLst/>
              <a:ahLst/>
              <a:cxnLst/>
              <a:rect r="r" b="b" t="t" l="l"/>
              <a:pathLst>
                <a:path h="907933" w="907933">
                  <a:moveTo>
                    <a:pt x="0" y="0"/>
                  </a:moveTo>
                  <a:lnTo>
                    <a:pt x="907933" y="0"/>
                  </a:lnTo>
                  <a:lnTo>
                    <a:pt x="907933" y="907933"/>
                  </a:lnTo>
                  <a:lnTo>
                    <a:pt x="0" y="90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8472" y="68472"/>
              <a:ext cx="770989" cy="770989"/>
            </a:xfrm>
            <a:custGeom>
              <a:avLst/>
              <a:gdLst/>
              <a:ahLst/>
              <a:cxnLst/>
              <a:rect r="r" b="b" t="t" l="l"/>
              <a:pathLst>
                <a:path h="770989" w="770989">
                  <a:moveTo>
                    <a:pt x="0" y="0"/>
                  </a:moveTo>
                  <a:lnTo>
                    <a:pt x="770989" y="0"/>
                  </a:lnTo>
                  <a:lnTo>
                    <a:pt x="770989" y="770989"/>
                  </a:lnTo>
                  <a:lnTo>
                    <a:pt x="0" y="77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08449" y="108449"/>
              <a:ext cx="691036" cy="691036"/>
            </a:xfrm>
            <a:custGeom>
              <a:avLst/>
              <a:gdLst/>
              <a:ahLst/>
              <a:cxnLst/>
              <a:rect r="r" b="b" t="t" l="l"/>
              <a:pathLst>
                <a:path h="691036" w="691036">
                  <a:moveTo>
                    <a:pt x="0" y="0"/>
                  </a:moveTo>
                  <a:lnTo>
                    <a:pt x="691036" y="0"/>
                  </a:lnTo>
                  <a:lnTo>
                    <a:pt x="691036" y="691036"/>
                  </a:lnTo>
                  <a:lnTo>
                    <a:pt x="0" y="6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24962" y="4746317"/>
            <a:ext cx="680950" cy="680950"/>
            <a:chOff x="0" y="0"/>
            <a:chExt cx="907933" cy="9079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07933" cy="907933"/>
            </a:xfrm>
            <a:custGeom>
              <a:avLst/>
              <a:gdLst/>
              <a:ahLst/>
              <a:cxnLst/>
              <a:rect r="r" b="b" t="t" l="l"/>
              <a:pathLst>
                <a:path h="907933" w="907933">
                  <a:moveTo>
                    <a:pt x="0" y="0"/>
                  </a:moveTo>
                  <a:lnTo>
                    <a:pt x="907933" y="0"/>
                  </a:lnTo>
                  <a:lnTo>
                    <a:pt x="907933" y="907933"/>
                  </a:lnTo>
                  <a:lnTo>
                    <a:pt x="0" y="90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68472" y="68472"/>
              <a:ext cx="770989" cy="770989"/>
            </a:xfrm>
            <a:custGeom>
              <a:avLst/>
              <a:gdLst/>
              <a:ahLst/>
              <a:cxnLst/>
              <a:rect r="r" b="b" t="t" l="l"/>
              <a:pathLst>
                <a:path h="770989" w="770989">
                  <a:moveTo>
                    <a:pt x="0" y="0"/>
                  </a:moveTo>
                  <a:lnTo>
                    <a:pt x="770989" y="0"/>
                  </a:lnTo>
                  <a:lnTo>
                    <a:pt x="770989" y="770989"/>
                  </a:lnTo>
                  <a:lnTo>
                    <a:pt x="0" y="77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08449" y="108449"/>
              <a:ext cx="691036" cy="691036"/>
            </a:xfrm>
            <a:custGeom>
              <a:avLst/>
              <a:gdLst/>
              <a:ahLst/>
              <a:cxnLst/>
              <a:rect r="r" b="b" t="t" l="l"/>
              <a:pathLst>
                <a:path h="691036" w="691036">
                  <a:moveTo>
                    <a:pt x="0" y="0"/>
                  </a:moveTo>
                  <a:lnTo>
                    <a:pt x="691036" y="0"/>
                  </a:lnTo>
                  <a:lnTo>
                    <a:pt x="691036" y="691036"/>
                  </a:lnTo>
                  <a:lnTo>
                    <a:pt x="0" y="6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33" id="33"/>
          <p:cNvSpPr txBox="true"/>
          <p:nvPr/>
        </p:nvSpPr>
        <p:spPr>
          <a:xfrm rot="0">
            <a:off x="2864435" y="3648188"/>
            <a:ext cx="13720323" cy="107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Kwota środków EFS+ przeznaczona na dofinansowanie Voucherów zatrudnieniowych w ramach niniejszego naboru wynosi: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1 120 000,00 zł.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546" r="0" b="-546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625853" y="2970985"/>
            <a:ext cx="679167" cy="679167"/>
          </a:xfrm>
          <a:custGeom>
            <a:avLst/>
            <a:gdLst/>
            <a:ahLst/>
            <a:cxnLst/>
            <a:rect r="r" b="b" t="t" l="l"/>
            <a:pathLst>
              <a:path h="679167" w="679167">
                <a:moveTo>
                  <a:pt x="0" y="0"/>
                </a:moveTo>
                <a:lnTo>
                  <a:pt x="679167" y="0"/>
                </a:lnTo>
                <a:lnTo>
                  <a:pt x="679167" y="679167"/>
                </a:lnTo>
                <a:lnTo>
                  <a:pt x="0" y="6791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631715" y="1941592"/>
            <a:ext cx="667442" cy="667442"/>
          </a:xfrm>
          <a:custGeom>
            <a:avLst/>
            <a:gdLst/>
            <a:ahLst/>
            <a:cxnLst/>
            <a:rect r="r" b="b" t="t" l="l"/>
            <a:pathLst>
              <a:path h="667442" w="667442">
                <a:moveTo>
                  <a:pt x="0" y="0"/>
                </a:moveTo>
                <a:lnTo>
                  <a:pt x="667443" y="0"/>
                </a:lnTo>
                <a:lnTo>
                  <a:pt x="667443" y="667443"/>
                </a:lnTo>
                <a:lnTo>
                  <a:pt x="0" y="6674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5481" y="2155657"/>
            <a:ext cx="17110757" cy="599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wynagrodzenie pracownika wraz z jego pochodnymi,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premie, dodatki, nagrody funkcjonujące u pracodawcy z wyłączeniem wpłat na Pracownicze Plany Kapitałowe (PPK) –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maksymalnie do 70% 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wartości Vouchera dofinansowanego z EFS+;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doposażenie stanowiska pracy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lub np. zakupienia środka trwałego do firmy, niezbędnego do praktycznego przygotowania stanowiska pracy dla nowo zatrudnianej osoby. W przypadku zakupu środka transportu maksymalna wysokość dofinansowania nie może przekroczyć kwoty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10 000 zł;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szkolenia, które pracodawca samodzielnie dopasuje do potrzeb pracownika i wymagań jakie są niezbędne na danym stanowisku pracy (m.in. zmiany kwalifikacji, dostosowanie kwalifikacji, coaching);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mobilność zawodową - możliwość finansowania zwrotu środków za dojazd do pracy, dofinansowanie kosztów noclegów w przypadku zmiany miejsca zamieszkania;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finansowanie badań wstępnych, okresowych i kontrolnych pracownika;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finansowanie opieki nad dzieckiem pracownika/osobą potrzebującą wsparcia w codziennym funkcjonowaniu;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odzieży roboczej i środków BHP;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nne związane z podjęciem i utrzymaniem zatrudnienia na stanowisku pracy przez Zatrudnioną Osobę bezrobotną, po uprzednim uzgodnieniu z PUP udzielającym wsparcia.</a:t>
            </a:r>
          </a:p>
          <a:p>
            <a:pPr algn="l">
              <a:lnSpc>
                <a:spcPts val="279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-753218" y="1594924"/>
            <a:ext cx="14726005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Środki finansowe w ramach Vouchera mogą zostać przeznaczone przez Pracodawcę na: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KOSZTY KWALIFIKOWALNE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853615" y="1644578"/>
            <a:ext cx="2268094" cy="2268094"/>
          </a:xfrm>
          <a:custGeom>
            <a:avLst/>
            <a:gdLst/>
            <a:ahLst/>
            <a:cxnLst/>
            <a:rect r="r" b="b" t="t" l="l"/>
            <a:pathLst>
              <a:path h="2268094" w="2268094">
                <a:moveTo>
                  <a:pt x="0" y="0"/>
                </a:moveTo>
                <a:lnTo>
                  <a:pt x="2268094" y="0"/>
                </a:lnTo>
                <a:lnTo>
                  <a:pt x="2268094" y="2268094"/>
                </a:lnTo>
                <a:lnTo>
                  <a:pt x="0" y="226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95704" y="1577903"/>
            <a:ext cx="14726005" cy="706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Voucher nie może zostać przeznaczony na: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nieruchomości lub jej dzierżawę;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akcji, obligacji, udziałów w spółkach, kaucje; 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koszty reklamy, koszty wysyłki, koszty transportu zakupionych produktów, pakowania;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automatów (do gier zręcznościowych, napojów, itp.);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towarów handlowych będących przedmiotem działalności; 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budowę lokalu, remont lokalu, jego adaptację lub modernizację;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koszty rat leasingowych;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rzeczy używanych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(warunkowo można)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kas fiskalnych;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dokonany od członka rodziny;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opłaty eksploatacyjne (prąd, woda, telefon, czynsz, dzierżawa itp.);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opłaty administracyjne (tłumaczenie dokumentów, opłaty pocztowe itp.); 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nabycie praw do dysponowania rzeczami w ramach umów leasingu lub kredytu;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wyceny rzeczoznawcy;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zakup środków trwałych, maszyn, urządzeń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których używanie wymaga posiadania stosownych uprawnień, a których wnioskodawca nie posiada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chyba że wskaże we wniosku zamiar zatrudnienia pracownika do obsługi tych urządzeń i wymóg posiadania przez niego odpowiednich uprawnień;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wyposażenia do lokalu jest możliwy wyłącznie w przypadku, gdy lokal jest miejscem wykonywania działalności gospodarczej.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KOSZTY, KTÓRE NIE MOGĄ BYĆ FINANSOWANE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8621" y="1713785"/>
            <a:ext cx="17110757" cy="705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Dopuszcza się możliwość zakupu rzeczy używanych po spełnieniu określonych warunków: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wartość rzeczy używanej będzie niższa od wartości rynkowej rzeczy nowej;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musi być udokumentowany rachunkiem, fakturą lub umową sprzedaży rzeczy używanej;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umowy sprzedaży, rachunku, faktury dołączony jest dokument potwierdzający wartość rynkową nowej rzeczy o identycznych lub podobnych parametrach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(np. katalog, ulotka reklamowa, oferta sklepu, itp.);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Urząd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może zażądać dokonania wyceny rzeczy używanej przez rzeczoznawcę na koszt Wnioskodawcy;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umowy sprzedaży dołączony jest dowód zapłaty podatku od czynności cywilno-prawnych przez Wnioskodawcę – jeżeli na Wnioskodawcy ciąży obowiązek podatkowy;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rzeczy używanej nie może być dokonywany pomiędzy jednostkami reprezentowanymi przez tych samych wspólników, właścicieli lub udziałowców, a także od współmałżonka, osób pozostających we wspólnym gospodarstwie domowym oraz osób z pierwszej linii pokrewieństwa, tj. rodziców, dziadków, dzieci, rodzeństwa – w przypadku umów cywilno-prawnych;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jest możliwy zakup rzeczy używanej, która była uprzednio współfinansowana z udziałem środków Unii Europejskiej.</a:t>
            </a:r>
          </a:p>
          <a:p>
            <a:pPr algn="l">
              <a:lnSpc>
                <a:spcPts val="279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KOSZTY KWALIFIKOWALNE (WARUNKOWO)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778161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0384" y="1987433"/>
            <a:ext cx="17110757" cy="599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ma możliwości sfinansowania wydatków, na które wnioskodawca otrzymał wcześniej środki publiczne.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ma możliwości sfinansowania wydatków, których dokonano przed dniem podpisania Umowy o przyznanie Vouchera Zatrudnieniowego.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 wybraniu Pracodawcy do dofinansowania, a przed podpisaniem Umowy o przyznanie Vouchera zatrudnieniowego Urząd zatwierdza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Wykaz wydatków.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Zatwierdzony Wykaz wydatków stanowi załącznik do Umowy o przyznanie Vouchera zawartej pomiędzy Urzędem a Pracodawcą. 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Wydatki z Wykazu, zaakceptowane przez Urząd, będą stanowiły koszty kwalifikowane w ramach wdrażanego narzędzia u Pracodawcy.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trakcie realizacji Vouchera możliwa jest zmiana Wykazu wydatków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Każda zmiana Wykazu wydatków wymaga akceptacji PUP. W celu zmiany Wykazu wydatków Pracodawca składa do PUP pismo wraz z uzasadnieniem zmiany Wykazu wydatków oraz zmieniony Wykaz wydatków. Zmiana Wykazu wydatków nie wymaga aneksowania umowy.</a:t>
            </a:r>
          </a:p>
          <a:p>
            <a:pPr algn="l">
              <a:lnSpc>
                <a:spcPts val="279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KOSZTY KWALIFIKOWALNE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778161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6749" y="1652279"/>
            <a:ext cx="16757666" cy="847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Każdy Pracodawca, kwalifikujący się do wsparcia, może otrzymać dofinansowane na maksymalnie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 Vouchery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zatrudnieniowe, przy czym jeden voucher może zostać przeznaczony na jedno stanowisko pracy.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Podmiot uprawniony do otrzymania Vouchera: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MMŚP Każdy Pracodawca tj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podmiot, o którym mowa w art. 3 ustawy z dnia 26 czerwca 1974 r. Kodeks pracy (tj. Dz. U. z 2023 r. poz. 1465 z późn. zm.),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cyt. Pracodawcą jest jednostka organizacyjna, choćby nie posiadała osobowości prawnej, a także osoba fizyczna, jeżeli zatrudniają one pracowników.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nie może wnioskować o zatrudnienie osoby bezrobotnej,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która była zatrudniona lub wykonywała inną pracę zarobkową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 Wnioskodawcy w okresie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przed dniem złożenia Wniosku, ani o zatrudnienie Członków rodziny Pracodawcy.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zobowiązany jest do wniesienia i rozliczenia w ramach projektu wkładu własnego w wysokości i w formie określonej w umowie o przyznanie Vouchera zatrudnieniowego.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Voucher wypłacany jest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dwóch transzach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Pierwsza wypłacana jest w wysokości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70% wartości Vouchera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(po przedłożeniu kopii umowy o pracę ze skierowaną przez PUP osobą bezrobotną oraz kopii deklaracji zgłoszeniowej do ubezpieczenia ZUS). Pozostała kwota Vouchera, wypłacona będzie po wydatkowaniu 1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00% kwoty przekazanej w ramach I transzy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 przedstawieniu oraz zaakceptowaniu przez PUP wniosku o rozliczenie I transzy wraz z dokumentami potwierdzającymi poniesione wydatki.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ZASADY PRZYZNAWANIA VOUCHERA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DAGSTtAo3bI</dc:identifier>
  <dcterms:modified xsi:type="dcterms:W3CDTF">2011-08-01T06:04:30Z</dcterms:modified>
  <cp:revision>1</cp:revision>
  <dc:title>Police, 02.10.2024 r.</dc:title>
</cp:coreProperties>
</file>